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7"/>
  </p:notesMasterIdLst>
  <p:sldIdLst>
    <p:sldId id="271" r:id="rId2"/>
    <p:sldId id="272" r:id="rId3"/>
    <p:sldId id="273" r:id="rId4"/>
    <p:sldId id="257" r:id="rId5"/>
    <p:sldId id="274" r:id="rId6"/>
    <p:sldId id="258" r:id="rId7"/>
    <p:sldId id="275" r:id="rId8"/>
    <p:sldId id="264" r:id="rId9"/>
    <p:sldId id="276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>
        <p:scale>
          <a:sx n="50" d="100"/>
          <a:sy n="50" d="100"/>
        </p:scale>
        <p:origin x="-108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CB09C32E-D3AA-43C8-80FA-9B670ECF7053}" type="datetimeFigureOut">
              <a:rPr lang="ar-IQ" smtClean="0"/>
              <a:pPr/>
              <a:t>15/07/1440</a:t>
            </a:fld>
            <a:endParaRPr lang="ar-IQ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19836AE0-3128-43D3-A156-2E1EAF56DFE8}" type="slidenum">
              <a:rPr lang="ar-IQ" smtClean="0"/>
              <a:pPr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36AE0-3128-43D3-A156-2E1EAF56DFE8}" type="slidenum">
              <a:rPr lang="ar-IQ" smtClean="0"/>
              <a:pPr/>
              <a:t>1</a:t>
            </a:fld>
            <a:endParaRPr lang="ar-IQ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6DB43-82CC-489A-B0F2-FE8DF24E0771}" type="datetimeFigureOut">
              <a:rPr lang="ar-IQ" smtClean="0"/>
              <a:pPr/>
              <a:t>15/07/1440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57253-628D-4395-9362-C05C440D6583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6DB43-82CC-489A-B0F2-FE8DF24E0771}" type="datetimeFigureOut">
              <a:rPr lang="ar-IQ" smtClean="0"/>
              <a:pPr/>
              <a:t>15/07/1440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57253-628D-4395-9362-C05C440D6583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6DB43-82CC-489A-B0F2-FE8DF24E0771}" type="datetimeFigureOut">
              <a:rPr lang="ar-IQ" smtClean="0"/>
              <a:pPr/>
              <a:t>15/07/1440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57253-628D-4395-9362-C05C440D6583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6DB43-82CC-489A-B0F2-FE8DF24E0771}" type="datetimeFigureOut">
              <a:rPr lang="ar-IQ" smtClean="0"/>
              <a:pPr/>
              <a:t>15/07/1440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57253-628D-4395-9362-C05C440D6583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6DB43-82CC-489A-B0F2-FE8DF24E0771}" type="datetimeFigureOut">
              <a:rPr lang="ar-IQ" smtClean="0"/>
              <a:pPr/>
              <a:t>15/07/1440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57253-628D-4395-9362-C05C440D6583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6DB43-82CC-489A-B0F2-FE8DF24E0771}" type="datetimeFigureOut">
              <a:rPr lang="ar-IQ" smtClean="0"/>
              <a:pPr/>
              <a:t>15/07/1440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57253-628D-4395-9362-C05C440D6583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6DB43-82CC-489A-B0F2-FE8DF24E0771}" type="datetimeFigureOut">
              <a:rPr lang="ar-IQ" smtClean="0"/>
              <a:pPr/>
              <a:t>15/07/1440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57253-628D-4395-9362-C05C440D6583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6DB43-82CC-489A-B0F2-FE8DF24E0771}" type="datetimeFigureOut">
              <a:rPr lang="ar-IQ" smtClean="0"/>
              <a:pPr/>
              <a:t>15/07/1440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57253-628D-4395-9362-C05C440D6583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6DB43-82CC-489A-B0F2-FE8DF24E0771}" type="datetimeFigureOut">
              <a:rPr lang="ar-IQ" smtClean="0"/>
              <a:pPr/>
              <a:t>15/07/1440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57253-628D-4395-9362-C05C440D6583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6DB43-82CC-489A-B0F2-FE8DF24E0771}" type="datetimeFigureOut">
              <a:rPr lang="ar-IQ" smtClean="0"/>
              <a:pPr/>
              <a:t>15/07/1440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57253-628D-4395-9362-C05C440D6583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6DB43-82CC-489A-B0F2-FE8DF24E0771}" type="datetimeFigureOut">
              <a:rPr lang="ar-IQ" smtClean="0"/>
              <a:pPr/>
              <a:t>15/07/1440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57253-628D-4395-9362-C05C440D6583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6DB43-82CC-489A-B0F2-FE8DF24E0771}" type="datetimeFigureOut">
              <a:rPr lang="ar-IQ" smtClean="0"/>
              <a:pPr/>
              <a:t>15/07/1440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57253-628D-4395-9362-C05C440D6583}" type="slidenum">
              <a:rPr lang="ar-IQ" smtClean="0"/>
              <a:pPr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57224" y="1071546"/>
            <a:ext cx="7442834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sz="3600" b="0" spc="-15">
                <a:solidFill>
                  <a:srgbClr val="0033CC"/>
                </a:solidFill>
                <a:uFill>
                  <a:solidFill>
                    <a:srgbClr val="000033"/>
                  </a:solidFill>
                </a:uFill>
                <a:latin typeface="Times New Roman"/>
                <a:cs typeface="Times New Roman"/>
              </a:rPr>
              <a:t> </a:t>
            </a:r>
            <a:r>
              <a:rPr lang="en-US" sz="3600" b="0" u="none" dirty="0" smtClean="0">
                <a:latin typeface="Times New Roman"/>
                <a:cs typeface="Times New Roman"/>
              </a:rPr>
              <a:t>1-</a:t>
            </a:r>
            <a:r>
              <a:rPr sz="3600" b="0" u="none" smtClean="0">
                <a:latin typeface="Times New Roman"/>
                <a:cs typeface="Times New Roman"/>
              </a:rPr>
              <a:t> </a:t>
            </a:r>
            <a:r>
              <a:rPr sz="3600" b="0" u="none">
                <a:latin typeface="Times New Roman"/>
                <a:cs typeface="Times New Roman"/>
              </a:rPr>
              <a:t>Amphoterism </a:t>
            </a:r>
            <a:r>
              <a:rPr lang="en-US" sz="3600" b="0" u="none" dirty="0" smtClean="0">
                <a:latin typeface="Times New Roman"/>
                <a:cs typeface="Times New Roman"/>
              </a:rPr>
              <a:t>(</a:t>
            </a:r>
            <a:r>
              <a:rPr sz="3600" b="0" spc="-5" smtClean="0">
                <a:uFill>
                  <a:solidFill>
                    <a:srgbClr val="000033"/>
                  </a:solidFill>
                </a:uFill>
                <a:latin typeface="Times New Roman"/>
                <a:cs typeface="Times New Roman"/>
              </a:rPr>
              <a:t>Acid-Base</a:t>
            </a:r>
            <a:r>
              <a:rPr sz="3600" b="0" spc="-245" smtClean="0">
                <a:uFill>
                  <a:solidFill>
                    <a:srgbClr val="000033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600" b="0" smtClean="0">
                <a:latin typeface="Times New Roman"/>
                <a:cs typeface="Times New Roman"/>
              </a:rPr>
              <a:t>Properties</a:t>
            </a:r>
            <a:r>
              <a:rPr lang="en-US" sz="3600" b="0" u="none" dirty="0" smtClean="0">
                <a:latin typeface="Times New Roman"/>
                <a:cs typeface="Times New Roman"/>
              </a:rPr>
              <a:t>)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85720" y="1857364"/>
            <a:ext cx="8272145" cy="259814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13384" indent="-363220" algn="l" rtl="0">
              <a:lnSpc>
                <a:spcPct val="100000"/>
              </a:lnSpc>
              <a:spcBef>
                <a:spcPts val="100"/>
              </a:spcBef>
              <a:buClr>
                <a:srgbClr val="99CA38"/>
              </a:buClr>
              <a:buSzPct val="77777"/>
              <a:tabLst>
                <a:tab pos="414020" algn="l"/>
              </a:tabLst>
            </a:pPr>
            <a:r>
              <a:rPr sz="2800" b="1" dirty="0">
                <a:uFill>
                  <a:solidFill>
                    <a:srgbClr val="37A76E"/>
                  </a:solidFill>
                </a:uFill>
                <a:latin typeface="Times New Roman" pitchFamily="18" charset="0"/>
                <a:cs typeface="Times New Roman" pitchFamily="18" charset="0"/>
              </a:rPr>
              <a:t>The amphoteric </a:t>
            </a:r>
            <a:r>
              <a:rPr sz="2800" b="1" spc="-5" dirty="0">
                <a:uFill>
                  <a:solidFill>
                    <a:srgbClr val="37A76E"/>
                  </a:solidFill>
                </a:uFill>
                <a:latin typeface="Times New Roman" pitchFamily="18" charset="0"/>
                <a:cs typeface="Times New Roman" pitchFamily="18" charset="0"/>
              </a:rPr>
              <a:t>substance </a:t>
            </a:r>
            <a:r>
              <a:rPr sz="2800" b="1" dirty="0">
                <a:uFill>
                  <a:solidFill>
                    <a:srgbClr val="37A76E"/>
                  </a:solidFill>
                </a:uFill>
                <a:latin typeface="Times New Roman" pitchFamily="18" charset="0"/>
                <a:cs typeface="Times New Roman" pitchFamily="18" charset="0"/>
              </a:rPr>
              <a:t>is</a:t>
            </a:r>
            <a:r>
              <a:rPr sz="2800" b="1" spc="10" dirty="0">
                <a:uFill>
                  <a:solidFill>
                    <a:srgbClr val="37A76E"/>
                  </a:solidFill>
                </a:u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b="1" dirty="0">
                <a:uFill>
                  <a:solidFill>
                    <a:srgbClr val="37A76E"/>
                  </a:solidFill>
                </a:uFill>
                <a:latin typeface="Times New Roman" pitchFamily="18" charset="0"/>
                <a:cs typeface="Times New Roman" pitchFamily="18" charset="0"/>
              </a:rPr>
              <a:t>that:</a:t>
            </a:r>
            <a:endParaRPr sz="2800">
              <a:latin typeface="Times New Roman" pitchFamily="18" charset="0"/>
              <a:cs typeface="Times New Roman" pitchFamily="18" charset="0"/>
            </a:endParaRPr>
          </a:p>
          <a:p>
            <a:pPr marL="279400" marR="43815" indent="-228600" algn="just" rtl="0">
              <a:lnSpc>
                <a:spcPct val="100000"/>
              </a:lnSpc>
              <a:spcBef>
                <a:spcPts val="30"/>
              </a:spcBef>
              <a:buClr>
                <a:srgbClr val="99CA38"/>
              </a:buClr>
              <a:tabLst>
                <a:tab pos="334010" algn="l"/>
              </a:tabLst>
            </a:pPr>
            <a:r>
              <a:rPr lang="en-US" sz="2800" spc="-5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sz="2800" spc="-5" smtClean="0">
                <a:latin typeface="Times New Roman" pitchFamily="18" charset="0"/>
                <a:cs typeface="Times New Roman" pitchFamily="18" charset="0"/>
              </a:rPr>
              <a:t>act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as an acid </a:t>
            </a:r>
            <a:r>
              <a:rPr sz="2800" dirty="0">
                <a:latin typeface="Times New Roman" pitchFamily="18" charset="0"/>
                <a:cs typeface="Times New Roman" pitchFamily="18" charset="0"/>
              </a:rPr>
              <a:t>when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a base </a:t>
            </a:r>
            <a:r>
              <a:rPr sz="2800" dirty="0">
                <a:latin typeface="Times New Roman" pitchFamily="18" charset="0"/>
                <a:cs typeface="Times New Roman" pitchFamily="18" charset="0"/>
              </a:rPr>
              <a:t>added to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it and as a  base when </a:t>
            </a:r>
            <a:r>
              <a:rPr sz="2800" dirty="0">
                <a:latin typeface="Times New Roman" pitchFamily="18" charset="0"/>
                <a:cs typeface="Times New Roman" pitchFamily="18" charset="0"/>
              </a:rPr>
              <a:t>an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acid is added to</a:t>
            </a:r>
            <a:r>
              <a:rPr sz="2800" spc="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it.</a:t>
            </a:r>
            <a:endParaRPr sz="2800">
              <a:latin typeface="Times New Roman" pitchFamily="18" charset="0"/>
              <a:cs typeface="Times New Roman" pitchFamily="18" charset="0"/>
            </a:endParaRPr>
          </a:p>
          <a:p>
            <a:pPr marL="279400" marR="43180" indent="-228600" algn="just" rtl="0">
              <a:lnSpc>
                <a:spcPct val="100000"/>
              </a:lnSpc>
              <a:spcBef>
                <a:spcPts val="5"/>
              </a:spcBef>
              <a:buClr>
                <a:srgbClr val="99CA38"/>
              </a:buClr>
              <a:tabLst>
                <a:tab pos="421640" algn="l"/>
              </a:tabLst>
            </a:pPr>
            <a:r>
              <a:rPr lang="en-US" sz="2800" spc="-5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sz="2800" spc="-5" smtClean="0">
                <a:latin typeface="Times New Roman" pitchFamily="18" charset="0"/>
                <a:cs typeface="Times New Roman" pitchFamily="18" charset="0"/>
              </a:rPr>
              <a:t>Amphoteric </a:t>
            </a:r>
            <a:r>
              <a:rPr sz="2800" spc="-10" dirty="0">
                <a:latin typeface="Times New Roman" pitchFamily="18" charset="0"/>
                <a:cs typeface="Times New Roman" pitchFamily="18" charset="0"/>
              </a:rPr>
              <a:t>properties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of amino acids are </a:t>
            </a:r>
            <a:r>
              <a:rPr sz="2800" dirty="0">
                <a:latin typeface="Times New Roman" pitchFamily="18" charset="0"/>
                <a:cs typeface="Times New Roman" pitchFamily="18" charset="0"/>
              </a:rPr>
              <a:t>due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to  </a:t>
            </a:r>
            <a:r>
              <a:rPr sz="2800" spc="-10" dirty="0">
                <a:latin typeface="Times New Roman" pitchFamily="18" charset="0"/>
                <a:cs typeface="Times New Roman" pitchFamily="18" charset="0"/>
              </a:rPr>
              <a:t>the presence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basic group </a:t>
            </a:r>
            <a:r>
              <a:rPr sz="2800" dirty="0">
                <a:latin typeface="Times New Roman" pitchFamily="18" charset="0"/>
                <a:cs typeface="Times New Roman" pitchFamily="18" charset="0"/>
              </a:rPr>
              <a:t>(NH</a:t>
            </a:r>
            <a:r>
              <a:rPr sz="2800" baseline="-25525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sz="28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and acidic group  (COOH) in each amino</a:t>
            </a:r>
            <a:r>
              <a:rPr sz="2800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acid</a:t>
            </a:r>
            <a:endParaRPr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928795" y="4643446"/>
            <a:ext cx="4786346" cy="173601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l" rtl="0"/>
            <a:endParaRPr/>
          </a:p>
        </p:txBody>
      </p:sp>
      <p:sp>
        <p:nvSpPr>
          <p:cNvPr id="5" name="object 37"/>
          <p:cNvSpPr txBox="1">
            <a:spLocks/>
          </p:cNvSpPr>
          <p:nvPr/>
        </p:nvSpPr>
        <p:spPr>
          <a:xfrm>
            <a:off x="714348" y="428604"/>
            <a:ext cx="7585075" cy="629018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 marR="0" lvl="0" indent="0" algn="ctr" defTabSz="914400" rtl="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-5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Physical and chemical properties 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 eaLnBrk="1" hangingPunct="1">
              <a:defRPr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Amino Acids and Peptide Bonds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4175" y="1774825"/>
            <a:ext cx="4938713" cy="4525963"/>
          </a:xfrm>
        </p:spPr>
        <p:txBody>
          <a:bodyPr/>
          <a:lstStyle/>
          <a:p>
            <a:pPr algn="l" rtl="0" eaLnBrk="1" hangingPunct="1">
              <a:defRPr/>
            </a:pP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smtClean="0">
                <a:effectLst/>
                <a:latin typeface="Times New Roman" pitchFamily="18" charset="0"/>
                <a:cs typeface="Times New Roman" pitchFamily="18" charset="0"/>
              </a:rPr>
              <a:t>Carboxyl group and amino group combined to form a peptide bond  (in peptides, polypeptides and proteins)</a:t>
            </a:r>
          </a:p>
        </p:txBody>
      </p:sp>
      <p:pic>
        <p:nvPicPr>
          <p:cNvPr id="65540" name="Picture 4" descr="peptbo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6888" y="1985963"/>
            <a:ext cx="3043237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itle 3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marL="54864" rtl="0" eaLnBrk="1" fontAlgn="auto" hangingPunct="1">
              <a:spcAft>
                <a:spcPts val="0"/>
              </a:spcAft>
              <a:defRPr/>
            </a:pPr>
            <a:r>
              <a:rPr lang="en-US" dirty="0" smtClean="0"/>
              <a:t>Formation of Peptide Bond</a:t>
            </a:r>
          </a:p>
        </p:txBody>
      </p:sp>
      <p:sp>
        <p:nvSpPr>
          <p:cNvPr id="66563" name="Text Box 3"/>
          <p:cNvSpPr txBox="1">
            <a:spLocks noChangeArrowheads="1"/>
          </p:cNvSpPr>
          <p:nvPr/>
        </p:nvSpPr>
        <p:spPr bwMode="auto">
          <a:xfrm>
            <a:off x="4572000" y="2057400"/>
            <a:ext cx="43434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>
              <a:buFontTx/>
              <a:buChar char="•"/>
            </a:pPr>
            <a:r>
              <a:rPr lang="en-US" altLang="en-US" sz="2000" dirty="0">
                <a:latin typeface="Times New Roman" pitchFamily="18" charset="0"/>
                <a:cs typeface="Times New Roman" pitchFamily="18" charset="0"/>
              </a:rPr>
              <a:t> Each peptide/ protein has a </a:t>
            </a:r>
            <a:r>
              <a:rPr lang="en-US" alt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one free </a:t>
            </a:r>
            <a:r>
              <a:rPr lang="en-US" altLang="en-US" sz="2000" dirty="0">
                <a:latin typeface="Times New Roman" pitchFamily="18" charset="0"/>
                <a:cs typeface="Times New Roman" pitchFamily="18" charset="0"/>
              </a:rPr>
              <a:t>amino group (</a:t>
            </a:r>
            <a:r>
              <a:rPr lang="en-US" alt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N-terminal</a:t>
            </a:r>
            <a:r>
              <a:rPr lang="en-US" altLang="en-US" sz="2000" dirty="0">
                <a:latin typeface="Times New Roman" pitchFamily="18" charset="0"/>
                <a:cs typeface="Times New Roman" pitchFamily="18" charset="0"/>
              </a:rPr>
              <a:t>) and </a:t>
            </a:r>
            <a:r>
              <a:rPr lang="en-US" alt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one free </a:t>
            </a:r>
            <a:r>
              <a:rPr lang="en-US" altLang="en-US" sz="2000" dirty="0">
                <a:latin typeface="Times New Roman" pitchFamily="18" charset="0"/>
                <a:cs typeface="Times New Roman" pitchFamily="18" charset="0"/>
              </a:rPr>
              <a:t>carboxyl group (</a:t>
            </a:r>
            <a:r>
              <a:rPr lang="en-US" alt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C-terminal</a:t>
            </a:r>
            <a:r>
              <a:rPr lang="en-US" altLang="en-US" sz="20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l" rtl="0">
              <a:buFontTx/>
              <a:buChar char="•"/>
            </a:pPr>
            <a:r>
              <a:rPr lang="en-US" altLang="en-US" sz="2000" dirty="0">
                <a:latin typeface="Times New Roman" pitchFamily="18" charset="0"/>
                <a:cs typeface="Times New Roman" pitchFamily="18" charset="0"/>
              </a:rPr>
              <a:t> These two groups are </a:t>
            </a:r>
            <a:r>
              <a:rPr lang="en-US" alt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polar </a:t>
            </a:r>
            <a:r>
              <a:rPr lang="en-US" altLang="en-US" sz="2000" dirty="0">
                <a:latin typeface="Times New Roman" pitchFamily="18" charset="0"/>
                <a:cs typeface="Times New Roman" pitchFamily="18" charset="0"/>
              </a:rPr>
              <a:t>and are </a:t>
            </a:r>
            <a:r>
              <a:rPr lang="en-US" alt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reactive</a:t>
            </a:r>
            <a:r>
              <a:rPr lang="en-US" altLang="en-US" sz="2000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>
                <a:latin typeface="Times New Roman" pitchFamily="18" charset="0"/>
                <a:cs typeface="Times New Roman" pitchFamily="18" charset="0"/>
              </a:rPr>
              <a:t>(involved in formation of hydrogen bonds)</a:t>
            </a:r>
          </a:p>
        </p:txBody>
      </p:sp>
      <p:pic>
        <p:nvPicPr>
          <p:cNvPr id="6656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87500"/>
            <a:ext cx="4572000" cy="455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565" name="Line 5"/>
          <p:cNvSpPr>
            <a:spLocks noChangeShapeType="1"/>
          </p:cNvSpPr>
          <p:nvPr/>
        </p:nvSpPr>
        <p:spPr bwMode="auto">
          <a:xfrm flipH="1" flipV="1">
            <a:off x="3200400" y="5105400"/>
            <a:ext cx="1981200" cy="6858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IQ"/>
          </a:p>
        </p:txBody>
      </p:sp>
      <p:sp>
        <p:nvSpPr>
          <p:cNvPr id="66566" name="Text Box 6"/>
          <p:cNvSpPr txBox="1">
            <a:spLocks noChangeArrowheads="1"/>
          </p:cNvSpPr>
          <p:nvPr/>
        </p:nvSpPr>
        <p:spPr bwMode="auto">
          <a:xfrm>
            <a:off x="5334000" y="5181600"/>
            <a:ext cx="3048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/>
            <a:r>
              <a:rPr lang="en-US" altLang="en-US" sz="2000" dirty="0">
                <a:latin typeface="Times New Roman" pitchFamily="18" charset="0"/>
                <a:cs typeface="Times New Roman" pitchFamily="18" charset="0"/>
              </a:rPr>
              <a:t>Peptides are read/named from the N-terminal/end to C terminal/ terminal</a:t>
            </a:r>
          </a:p>
        </p:txBody>
      </p:sp>
      <p:sp>
        <p:nvSpPr>
          <p:cNvPr id="66567" name="Text Box 7"/>
          <p:cNvSpPr txBox="1">
            <a:spLocks noChangeArrowheads="1"/>
          </p:cNvSpPr>
          <p:nvPr/>
        </p:nvSpPr>
        <p:spPr bwMode="auto">
          <a:xfrm>
            <a:off x="1206500" y="6096000"/>
            <a:ext cx="16891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>
                <a:solidFill>
                  <a:srgbClr val="FFFFFF"/>
                </a:solidFill>
                <a:sym typeface="Symbol" pitchFamily="18" charset="2"/>
              </a:rPr>
              <a:t> Lippincott’s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71472" y="642918"/>
            <a:ext cx="7765278" cy="5176853"/>
          </a:xfr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0">
              <a:defRPr/>
            </a:pPr>
            <a:r>
              <a:rPr lang="en-US" dirty="0" smtClean="0"/>
              <a:t>Numbering of Amino acids in protein</a:t>
            </a:r>
            <a:endParaRPr lang="ar-SA" dirty="0" smtClean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 algn="l" rtl="0">
              <a:buFont typeface="Calibri" pitchFamily="34" charset="0"/>
              <a:buAutoNum type="romanUcPeriod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Amino terminal end (N-terminal), usually the n-terminal amino acid is written on the left hand side.</a:t>
            </a:r>
          </a:p>
          <a:p>
            <a:pPr marL="571500" indent="-571500" algn="l" rtl="0">
              <a:buFont typeface="Calibri" pitchFamily="34" charset="0"/>
              <a:buAutoNum type="romanUcPeriod"/>
              <a:defRPr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Carboxy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terminal end (C- terminal) </a:t>
            </a:r>
          </a:p>
        </p:txBody>
      </p:sp>
      <p:pic>
        <p:nvPicPr>
          <p:cNvPr id="68613" name="Picture 2" descr="564glyalale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4114800"/>
            <a:ext cx="86106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pPr marL="54864" eaLnBrk="1" fontAlgn="auto" hangingPunct="1">
              <a:spcAft>
                <a:spcPts val="0"/>
              </a:spcAft>
              <a:defRPr/>
            </a:pPr>
            <a:r>
              <a:rPr lang="en-US" dirty="0" smtClean="0"/>
              <a:t>Peptides/Check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93888"/>
            <a:ext cx="8229600" cy="2535237"/>
          </a:xfrm>
        </p:spPr>
        <p:txBody>
          <a:bodyPr>
            <a:normAutofit/>
          </a:bodyPr>
          <a:lstStyle/>
          <a:p>
            <a:pPr marL="274320" indent="-274320" algn="l" rtl="0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dirty="0" smtClean="0"/>
              <a:t>                   </a:t>
            </a:r>
          </a:p>
          <a:p>
            <a:pPr marL="274320" indent="-274320" algn="ctr" rtl="0" eaLnBrk="1" fontAlgn="auto" hangingPunct="1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dirty="0" smtClean="0">
                <a:solidFill>
                  <a:srgbClr val="FF0000"/>
                </a:solidFill>
              </a:rPr>
              <a:t>H</a:t>
            </a:r>
            <a:r>
              <a:rPr lang="en-US" baseline="-25000" dirty="0" smtClean="0">
                <a:solidFill>
                  <a:srgbClr val="FF0000"/>
                </a:solidFill>
              </a:rPr>
              <a:t>3</a:t>
            </a:r>
            <a:r>
              <a:rPr lang="en-US" dirty="0" smtClean="0">
                <a:solidFill>
                  <a:srgbClr val="FF0000"/>
                </a:solidFill>
              </a:rPr>
              <a:t>N</a:t>
            </a:r>
            <a:r>
              <a:rPr lang="en-US" dirty="0" smtClean="0"/>
              <a:t>- Lys </a:t>
            </a:r>
            <a:r>
              <a:rPr lang="en-US" b="1" dirty="0" smtClean="0">
                <a:solidFill>
                  <a:srgbClr val="99FF66"/>
                </a:solidFill>
              </a:rPr>
              <a:t>–</a:t>
            </a:r>
            <a:r>
              <a:rPr lang="en-US" dirty="0" smtClean="0"/>
              <a:t> </a:t>
            </a:r>
            <a:r>
              <a:rPr lang="en-US" dirty="0" err="1" smtClean="0"/>
              <a:t>Gly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99FF66"/>
                </a:solidFill>
              </a:rPr>
              <a:t>–</a:t>
            </a:r>
            <a:r>
              <a:rPr lang="en-US" dirty="0" smtClean="0"/>
              <a:t> Ala </a:t>
            </a:r>
            <a:r>
              <a:rPr lang="en-US" b="1" dirty="0" smtClean="0">
                <a:solidFill>
                  <a:srgbClr val="99FF66"/>
                </a:solidFill>
              </a:rPr>
              <a:t>–</a:t>
            </a:r>
            <a:r>
              <a:rPr lang="en-US" dirty="0" smtClean="0"/>
              <a:t> </a:t>
            </a:r>
            <a:r>
              <a:rPr lang="en-US" dirty="0" err="1" smtClean="0"/>
              <a:t>Glu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99FF66"/>
                </a:solidFill>
              </a:rPr>
              <a:t>–</a:t>
            </a:r>
            <a:r>
              <a:rPr lang="en-US" dirty="0" smtClean="0"/>
              <a:t> </a:t>
            </a:r>
            <a:r>
              <a:rPr lang="en-US" dirty="0" err="1" smtClean="0"/>
              <a:t>Gln</a:t>
            </a:r>
            <a:r>
              <a:rPr lang="en-US" dirty="0" smtClean="0"/>
              <a:t> - </a:t>
            </a:r>
            <a:r>
              <a:rPr lang="en-US" dirty="0" smtClean="0">
                <a:solidFill>
                  <a:srgbClr val="FF3399"/>
                </a:solidFill>
              </a:rPr>
              <a:t>COO</a:t>
            </a:r>
            <a:r>
              <a:rPr lang="en-US" baseline="30000" dirty="0" smtClean="0">
                <a:solidFill>
                  <a:srgbClr val="FF3399"/>
                </a:solidFill>
              </a:rPr>
              <a:t>-</a:t>
            </a:r>
            <a:endParaRPr lang="en-US" dirty="0" smtClean="0">
              <a:solidFill>
                <a:srgbClr val="FF3399"/>
              </a:solidFill>
            </a:endParaRPr>
          </a:p>
        </p:txBody>
      </p:sp>
      <p:sp>
        <p:nvSpPr>
          <p:cNvPr id="69637" name="Line 4"/>
          <p:cNvSpPr>
            <a:spLocks noChangeShapeType="1"/>
          </p:cNvSpPr>
          <p:nvPr/>
        </p:nvSpPr>
        <p:spPr bwMode="auto">
          <a:xfrm>
            <a:off x="2743200" y="2667000"/>
            <a:ext cx="838200" cy="990600"/>
          </a:xfrm>
          <a:prstGeom prst="line">
            <a:avLst/>
          </a:prstGeom>
          <a:noFill/>
          <a:ln w="25400">
            <a:solidFill>
              <a:srgbClr val="00FF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IQ"/>
          </a:p>
        </p:txBody>
      </p:sp>
      <p:sp>
        <p:nvSpPr>
          <p:cNvPr id="69638" name="Line 5"/>
          <p:cNvSpPr>
            <a:spLocks noChangeShapeType="1"/>
          </p:cNvSpPr>
          <p:nvPr/>
        </p:nvSpPr>
        <p:spPr bwMode="auto">
          <a:xfrm>
            <a:off x="3810000" y="2590800"/>
            <a:ext cx="76200" cy="1066800"/>
          </a:xfrm>
          <a:prstGeom prst="line">
            <a:avLst/>
          </a:prstGeom>
          <a:noFill/>
          <a:ln w="25400">
            <a:solidFill>
              <a:srgbClr val="00FF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IQ"/>
          </a:p>
        </p:txBody>
      </p:sp>
      <p:sp>
        <p:nvSpPr>
          <p:cNvPr id="69639" name="Line 6"/>
          <p:cNvSpPr>
            <a:spLocks noChangeShapeType="1"/>
          </p:cNvSpPr>
          <p:nvPr/>
        </p:nvSpPr>
        <p:spPr bwMode="auto">
          <a:xfrm flipH="1">
            <a:off x="4305300" y="2667000"/>
            <a:ext cx="533400" cy="990600"/>
          </a:xfrm>
          <a:prstGeom prst="line">
            <a:avLst/>
          </a:prstGeom>
          <a:noFill/>
          <a:ln w="25400">
            <a:solidFill>
              <a:srgbClr val="00FF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IQ"/>
          </a:p>
        </p:txBody>
      </p:sp>
      <p:sp>
        <p:nvSpPr>
          <p:cNvPr id="69640" name="Line 7"/>
          <p:cNvSpPr>
            <a:spLocks noChangeShapeType="1"/>
          </p:cNvSpPr>
          <p:nvPr/>
        </p:nvSpPr>
        <p:spPr bwMode="auto">
          <a:xfrm flipH="1">
            <a:off x="4953000" y="2667000"/>
            <a:ext cx="990600" cy="1066800"/>
          </a:xfrm>
          <a:prstGeom prst="line">
            <a:avLst/>
          </a:prstGeom>
          <a:noFill/>
          <a:ln w="25400">
            <a:solidFill>
              <a:srgbClr val="00FF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IQ"/>
          </a:p>
        </p:txBody>
      </p:sp>
      <p:sp>
        <p:nvSpPr>
          <p:cNvPr id="54281" name="Text Box 8"/>
          <p:cNvSpPr txBox="1">
            <a:spLocks noChangeArrowheads="1"/>
          </p:cNvSpPr>
          <p:nvPr/>
        </p:nvSpPr>
        <p:spPr bwMode="auto">
          <a:xfrm>
            <a:off x="3413125" y="3770313"/>
            <a:ext cx="1774825" cy="369887"/>
          </a:xfrm>
          <a:prstGeom prst="rect">
            <a:avLst/>
          </a:prstGeom>
          <a:noFill/>
          <a:ln w="25400">
            <a:solidFill>
              <a:srgbClr val="00FF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Peptide bonds</a:t>
            </a:r>
          </a:p>
        </p:txBody>
      </p:sp>
      <p:sp>
        <p:nvSpPr>
          <p:cNvPr id="69642" name="Line 9"/>
          <p:cNvSpPr>
            <a:spLocks noChangeShapeType="1"/>
          </p:cNvSpPr>
          <p:nvPr/>
        </p:nvSpPr>
        <p:spPr bwMode="auto">
          <a:xfrm flipH="1">
            <a:off x="1373188" y="2895600"/>
            <a:ext cx="304800" cy="838200"/>
          </a:xfrm>
          <a:prstGeom prst="line">
            <a:avLst/>
          </a:prstGeom>
          <a:noFill/>
          <a:ln w="9525">
            <a:solidFill>
              <a:srgbClr val="FF99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IQ"/>
          </a:p>
        </p:txBody>
      </p:sp>
      <p:sp>
        <p:nvSpPr>
          <p:cNvPr id="69643" name="Text Box 10"/>
          <p:cNvSpPr txBox="1">
            <a:spLocks noChangeArrowheads="1"/>
          </p:cNvSpPr>
          <p:nvPr/>
        </p:nvSpPr>
        <p:spPr bwMode="auto">
          <a:xfrm>
            <a:off x="228600" y="3733800"/>
            <a:ext cx="1449388" cy="369888"/>
          </a:xfrm>
          <a:prstGeom prst="rect">
            <a:avLst/>
          </a:prstGeom>
          <a:noFill/>
          <a:ln w="25400">
            <a:solidFill>
              <a:srgbClr val="FF9933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b="1">
                <a:solidFill>
                  <a:srgbClr val="FF0000"/>
                </a:solidFill>
              </a:rPr>
              <a:t>N-Terminus</a:t>
            </a:r>
          </a:p>
        </p:txBody>
      </p:sp>
      <p:sp>
        <p:nvSpPr>
          <p:cNvPr id="69644" name="Line 11"/>
          <p:cNvSpPr>
            <a:spLocks noChangeShapeType="1"/>
          </p:cNvSpPr>
          <p:nvPr/>
        </p:nvSpPr>
        <p:spPr bwMode="auto">
          <a:xfrm>
            <a:off x="7010400" y="2819400"/>
            <a:ext cx="304800" cy="990600"/>
          </a:xfrm>
          <a:prstGeom prst="line">
            <a:avLst/>
          </a:prstGeom>
          <a:noFill/>
          <a:ln w="9525">
            <a:solidFill>
              <a:srgbClr val="FF3399"/>
            </a:solidFill>
            <a:round/>
            <a:headEnd/>
            <a:tailEnd/>
          </a:ln>
        </p:spPr>
        <p:txBody>
          <a:bodyPr/>
          <a:lstStyle/>
          <a:p>
            <a:endParaRPr lang="ar-IQ"/>
          </a:p>
        </p:txBody>
      </p:sp>
      <p:sp>
        <p:nvSpPr>
          <p:cNvPr id="69645" name="Text Box 12"/>
          <p:cNvSpPr txBox="1">
            <a:spLocks noChangeArrowheads="1"/>
          </p:cNvSpPr>
          <p:nvPr/>
        </p:nvSpPr>
        <p:spPr bwMode="auto">
          <a:xfrm>
            <a:off x="7315200" y="3846513"/>
            <a:ext cx="1449388" cy="369887"/>
          </a:xfrm>
          <a:prstGeom prst="rect">
            <a:avLst/>
          </a:prstGeom>
          <a:noFill/>
          <a:ln w="25400">
            <a:solidFill>
              <a:srgbClr val="FF3399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b="1">
                <a:solidFill>
                  <a:srgbClr val="FF3399"/>
                </a:solidFill>
              </a:rPr>
              <a:t>C-Terminus</a:t>
            </a:r>
          </a:p>
        </p:txBody>
      </p:sp>
      <p:sp>
        <p:nvSpPr>
          <p:cNvPr id="69646" name="Text Box 13"/>
          <p:cNvSpPr txBox="1">
            <a:spLocks noChangeArrowheads="1"/>
          </p:cNvSpPr>
          <p:nvPr/>
        </p:nvSpPr>
        <p:spPr bwMode="auto">
          <a:xfrm>
            <a:off x="714348" y="4724400"/>
            <a:ext cx="792961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rtl="0">
              <a:buFontTx/>
              <a:buChar char="•"/>
            </a:pPr>
            <a:r>
              <a:rPr lang="en-US" altLang="en-US" sz="2000" b="1" dirty="0">
                <a:latin typeface="Times New Roman" pitchFamily="18" charset="0"/>
                <a:cs typeface="Times New Roman" pitchFamily="18" charset="0"/>
              </a:rPr>
              <a:t>Left ? Free amino group, Right ?free carboxyl group </a:t>
            </a:r>
          </a:p>
          <a:p>
            <a:pPr algn="just" rtl="0">
              <a:buFontTx/>
              <a:buChar char="•"/>
            </a:pPr>
            <a:r>
              <a:rPr lang="en-US" altLang="en-US" sz="2000" b="1" dirty="0">
                <a:latin typeface="Times New Roman" pitchFamily="18" charset="0"/>
                <a:cs typeface="Times New Roman" pitchFamily="18" charset="0"/>
              </a:rPr>
              <a:t>Remember only one free amino group and one free carboxyl group</a:t>
            </a:r>
          </a:p>
          <a:p>
            <a:pPr algn="just" rtl="0">
              <a:buFontTx/>
              <a:buChar char="•"/>
            </a:pPr>
            <a:r>
              <a:rPr lang="en-US" altLang="en-US" sz="2000" b="1" dirty="0">
                <a:latin typeface="Times New Roman" pitchFamily="18" charset="0"/>
                <a:cs typeface="Times New Roman" pitchFamily="18" charset="0"/>
              </a:rPr>
              <a:t> Proteins are made of </a:t>
            </a: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polypeptides (long peptides)</a:t>
            </a:r>
          </a:p>
        </p:txBody>
      </p:sp>
      <p:sp>
        <p:nvSpPr>
          <p:cNvPr id="69647" name="Text Box 14"/>
          <p:cNvSpPr txBox="1">
            <a:spLocks noChangeArrowheads="1"/>
          </p:cNvSpPr>
          <p:nvPr/>
        </p:nvSpPr>
        <p:spPr bwMode="auto">
          <a:xfrm>
            <a:off x="766763" y="1093788"/>
            <a:ext cx="6657464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just" rtl="0"/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Lysine /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glycine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alanine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/ glutamate / glutamine</a:t>
            </a:r>
          </a:p>
          <a:p>
            <a:pPr algn="just" rtl="0">
              <a:buFontTx/>
              <a:buChar char="•"/>
            </a:pP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How many Amino acids 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residues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in this peptide?</a:t>
            </a:r>
          </a:p>
          <a:p>
            <a:pPr algn="just" rtl="0">
              <a:buFontTx/>
              <a:buChar char="•"/>
            </a:pP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How many peptide bonds? </a:t>
            </a:r>
          </a:p>
          <a:p>
            <a:pPr algn="just"/>
            <a:endParaRPr lang="en-US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D84E99-AE1A-4810-A2EB-05512D582012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/>
          </a:bodyPr>
          <a:lstStyle/>
          <a:p>
            <a:pPr algn="l" rtl="0">
              <a:buFontTx/>
              <a:buNone/>
              <a:defRPr/>
            </a:pPr>
            <a:r>
              <a:rPr lang="en-US" sz="2800" b="1" dirty="0"/>
              <a:t>	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What are the possible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tripeptides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formed from  one each of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leucine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glycine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, and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alanine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l" rtl="0">
              <a:buFontTx/>
              <a:buNone/>
              <a:defRPr/>
            </a:pP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Solution:</a:t>
            </a:r>
          </a:p>
          <a:p>
            <a:pPr algn="l" rtl="0">
              <a:buFontTx/>
              <a:buNone/>
              <a:defRPr/>
            </a:pP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Tripeptides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possible from  one each of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leucine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glycine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, and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alanine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Tx/>
              <a:buNone/>
              <a:defRPr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Leu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Gly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-Ala</a:t>
            </a:r>
          </a:p>
          <a:p>
            <a:pPr algn="l" rtl="0">
              <a:buFontTx/>
              <a:buNone/>
              <a:defRPr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Leu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-Ala-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Gly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Tx/>
              <a:buNone/>
              <a:defRPr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		Ala-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Leu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Gly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Tx/>
              <a:buNone/>
              <a:defRPr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		Ala-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Gly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Leu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Tx/>
              <a:buNone/>
              <a:defRPr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Gly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-Ala-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Leu</a:t>
            </a: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Tx/>
              <a:buNone/>
              <a:defRPr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Gly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Leu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-Ala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5786" y="857232"/>
            <a:ext cx="70739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100"/>
              </a:spcBef>
            </a:pPr>
            <a:r>
              <a:rPr lang="en-US" sz="3600" b="0" spc="-5" dirty="0" smtClean="0">
                <a:uFill>
                  <a:solidFill>
                    <a:srgbClr val="30521B"/>
                  </a:solidFill>
                </a:uFill>
                <a:latin typeface="Times New Roman" pitchFamily="18" charset="0"/>
                <a:cs typeface="Times New Roman" pitchFamily="18" charset="0"/>
              </a:rPr>
              <a:t>2-</a:t>
            </a:r>
            <a:r>
              <a:rPr sz="3600" b="0" spc="-5" smtClean="0">
                <a:uFill>
                  <a:solidFill>
                    <a:srgbClr val="30521B"/>
                  </a:solidFill>
                </a:uFill>
                <a:latin typeface="Times New Roman" pitchFamily="18" charset="0"/>
                <a:cs typeface="Times New Roman" pitchFamily="18" charset="0"/>
              </a:rPr>
              <a:t>Zwitter </a:t>
            </a:r>
            <a:r>
              <a:rPr sz="3600" b="0" dirty="0">
                <a:latin typeface="Times New Roman" pitchFamily="18" charset="0"/>
                <a:cs typeface="Times New Roman" pitchFamily="18" charset="0"/>
              </a:rPr>
              <a:t>ion or Dipolar ion</a:t>
            </a:r>
            <a:r>
              <a:rPr sz="3600" b="0" spc="-55" dirty="0">
                <a:uFill>
                  <a:solidFill>
                    <a:srgbClr val="30521B"/>
                  </a:solidFill>
                </a:u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3600" b="0" dirty="0">
                <a:latin typeface="Times New Roman" pitchFamily="18" charset="0"/>
                <a:cs typeface="Times New Roman" pitchFamily="18" charset="0"/>
              </a:rPr>
              <a:t>formation</a:t>
            </a:r>
            <a:endParaRPr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55091" y="2004822"/>
            <a:ext cx="8074659" cy="1050416"/>
          </a:xfrm>
          <a:prstGeom prst="rect">
            <a:avLst/>
          </a:prstGeom>
        </p:spPr>
        <p:txBody>
          <a:bodyPr vert="horz" wrap="square" lIns="0" tIns="52705" rIns="0" bIns="0" rtlCol="0">
            <a:spAutoFit/>
          </a:bodyPr>
          <a:lstStyle/>
          <a:p>
            <a:pPr marL="241300" marR="5080" indent="-228600" algn="just" rtl="0">
              <a:lnSpc>
                <a:spcPct val="90000"/>
              </a:lnSpc>
              <a:spcBef>
                <a:spcPts val="415"/>
              </a:spcBef>
              <a:buClr>
                <a:srgbClr val="99CA38"/>
              </a:buClr>
              <a:buSzPct val="96153"/>
              <a:buFont typeface="Wingdings"/>
              <a:buChar char=""/>
              <a:tabLst>
                <a:tab pos="308610" algn="l"/>
              </a:tabLst>
            </a:pPr>
            <a:r>
              <a:rPr sz="24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form of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amino acid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that carrying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equal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number 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(+)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(-) charges is electrically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neutral and  called Zwitter ion or Dipolar</a:t>
            </a:r>
            <a:r>
              <a:rPr sz="2400" spc="-8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ion.</a:t>
            </a:r>
            <a:endParaRPr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13929" y="3321811"/>
            <a:ext cx="135255" cy="2889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700" spc="10" dirty="0">
                <a:solidFill>
                  <a:srgbClr val="0000FF"/>
                </a:solidFill>
                <a:latin typeface="Book Antiqua"/>
                <a:cs typeface="Book Antiqua"/>
              </a:rPr>
              <a:t>3</a:t>
            </a:r>
            <a:endParaRPr sz="1700">
              <a:latin typeface="Book Antiqua"/>
              <a:cs typeface="Book Antiq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16991" y="3129788"/>
            <a:ext cx="8136255" cy="11650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46075" indent="-295910" algn="l" rtl="0">
              <a:spcBef>
                <a:spcPts val="105"/>
              </a:spcBef>
              <a:buClr>
                <a:srgbClr val="99CA38"/>
              </a:buClr>
              <a:buSzPct val="96153"/>
              <a:buFont typeface="Wingdings"/>
              <a:buChar char=""/>
              <a:tabLst>
                <a:tab pos="346710" algn="l"/>
                <a:tab pos="2098675" algn="l"/>
                <a:tab pos="2486025" algn="l"/>
                <a:tab pos="3691890" algn="l"/>
                <a:tab pos="4350385" algn="l"/>
                <a:tab pos="4702810" algn="l"/>
                <a:tab pos="5708650" algn="l"/>
                <a:tab pos="6558915" algn="l"/>
                <a:tab pos="7538720" algn="l"/>
              </a:tabLst>
            </a:pPr>
            <a:r>
              <a:rPr sz="2400" dirty="0">
                <a:latin typeface="Times New Roman" pitchFamily="18" charset="0"/>
                <a:cs typeface="Times New Roman" pitchFamily="18" charset="0"/>
              </a:rPr>
              <a:t>Zwitterion	=	double	ion	–	when	</a:t>
            </a:r>
            <a:r>
              <a:rPr sz="2400" spc="-5" dirty="0">
                <a:latin typeface="Times New Roman" pitchFamily="18" charset="0"/>
                <a:cs typeface="Times New Roman" pitchFamily="18" charset="0"/>
              </a:rPr>
              <a:t>both	</a:t>
            </a:r>
            <a:r>
              <a:rPr sz="2400" dirty="0">
                <a:latin typeface="Times New Roman" pitchFamily="18" charset="0"/>
                <a:cs typeface="Times New Roman" pitchFamily="18" charset="0"/>
              </a:rPr>
              <a:t>NH</a:t>
            </a:r>
            <a:r>
              <a:rPr sz="2400" spc="21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400" spc="22" baseline="26143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sz="2400" spc="22" baseline="26143">
                <a:latin typeface="Times New Roman" pitchFamily="18" charset="0"/>
                <a:cs typeface="Times New Roman" pitchFamily="18" charset="0"/>
              </a:rPr>
              <a:t>	</a:t>
            </a:r>
            <a:r>
              <a:rPr sz="2400" spc="-5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ar-IQ" sz="24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pc="5" dirty="0" smtClean="0">
                <a:latin typeface="Times New Roman" pitchFamily="18" charset="0"/>
                <a:cs typeface="Times New Roman" pitchFamily="18" charset="0"/>
              </a:rPr>
              <a:t>COO</a:t>
            </a:r>
            <a:r>
              <a:rPr lang="en-US" sz="2400" spc="7" baseline="26143" dirty="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en-US" sz="2400" spc="-28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pc="-5" dirty="0" smtClean="0">
                <a:latin typeface="Times New Roman" pitchFamily="18" charset="0"/>
                <a:cs typeface="Times New Roman" pitchFamily="18" charset="0"/>
              </a:rPr>
              <a:t>ionized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6075" indent="-295910" algn="l" rtl="0">
              <a:lnSpc>
                <a:spcPct val="100000"/>
              </a:lnSpc>
              <a:spcBef>
                <a:spcPts val="105"/>
              </a:spcBef>
              <a:buClr>
                <a:srgbClr val="99CA38"/>
              </a:buClr>
              <a:buSzPct val="96153"/>
              <a:buFont typeface="Wingdings"/>
              <a:buChar char=""/>
              <a:tabLst>
                <a:tab pos="346710" algn="l"/>
                <a:tab pos="2098675" algn="l"/>
                <a:tab pos="2486025" algn="l"/>
                <a:tab pos="3691890" algn="l"/>
                <a:tab pos="4350385" algn="l"/>
                <a:tab pos="4702810" algn="l"/>
                <a:tab pos="5708650" algn="l"/>
                <a:tab pos="6558915" algn="l"/>
                <a:tab pos="7538720" algn="l"/>
              </a:tabLst>
            </a:pPr>
            <a:endParaRPr sz="2600">
              <a:latin typeface="Comic Sans MS" pitchFamily="66" charset="0"/>
              <a:cs typeface="Book Antiqu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088638" y="4065219"/>
            <a:ext cx="147955" cy="278281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30"/>
              </a:spcBef>
            </a:pPr>
            <a:r>
              <a:rPr sz="1700" b="1" spc="15" dirty="0">
                <a:solidFill>
                  <a:srgbClr val="455F51"/>
                </a:solidFill>
                <a:latin typeface="Arial"/>
                <a:cs typeface="Arial"/>
              </a:rPr>
              <a:t>3</a:t>
            </a:r>
            <a:endParaRPr sz="17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584702" y="3856431"/>
            <a:ext cx="805180" cy="422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 algn="l" rtl="0">
              <a:lnSpc>
                <a:spcPct val="100000"/>
              </a:lnSpc>
              <a:spcBef>
                <a:spcPts val="105"/>
              </a:spcBef>
            </a:pPr>
            <a:r>
              <a:rPr sz="2600" b="1" dirty="0">
                <a:solidFill>
                  <a:srgbClr val="455F51"/>
                </a:solidFill>
                <a:latin typeface="Arial"/>
                <a:cs typeface="Arial"/>
              </a:rPr>
              <a:t>NH</a:t>
            </a:r>
            <a:r>
              <a:rPr sz="2600" b="1" spc="165" dirty="0">
                <a:solidFill>
                  <a:srgbClr val="455F51"/>
                </a:solidFill>
                <a:latin typeface="Arial"/>
                <a:cs typeface="Arial"/>
              </a:rPr>
              <a:t> </a:t>
            </a:r>
            <a:r>
              <a:rPr sz="2550" b="1" spc="22" baseline="26143" dirty="0">
                <a:solidFill>
                  <a:srgbClr val="455F51"/>
                </a:solidFill>
                <a:latin typeface="Arial"/>
                <a:cs typeface="Arial"/>
              </a:rPr>
              <a:t>+</a:t>
            </a:r>
            <a:endParaRPr sz="2550" baseline="26143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822955" y="4570221"/>
            <a:ext cx="3823335" cy="148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00" algn="l" rtl="0">
              <a:lnSpc>
                <a:spcPct val="100000"/>
              </a:lnSpc>
              <a:spcBef>
                <a:spcPts val="100"/>
              </a:spcBef>
              <a:tabLst>
                <a:tab pos="852805" algn="l"/>
                <a:tab pos="1642745" algn="l"/>
              </a:tabLst>
            </a:pPr>
            <a:r>
              <a:rPr sz="2600" b="1" dirty="0">
                <a:solidFill>
                  <a:srgbClr val="455F51"/>
                </a:solidFill>
                <a:latin typeface="Arial"/>
                <a:cs typeface="Arial"/>
              </a:rPr>
              <a:t>R	C	</a:t>
            </a:r>
            <a:r>
              <a:rPr sz="2600" b="1" spc="5" dirty="0">
                <a:solidFill>
                  <a:srgbClr val="455F51"/>
                </a:solidFill>
                <a:latin typeface="Arial"/>
                <a:cs typeface="Arial"/>
              </a:rPr>
              <a:t>COO</a:t>
            </a:r>
            <a:r>
              <a:rPr sz="2550" b="1" spc="7" baseline="26143" dirty="0">
                <a:solidFill>
                  <a:srgbClr val="455F51"/>
                </a:solidFill>
                <a:latin typeface="Arial"/>
                <a:cs typeface="Arial"/>
              </a:rPr>
              <a:t>-</a:t>
            </a:r>
            <a:endParaRPr sz="2550" baseline="26143">
              <a:latin typeface="Arial"/>
              <a:cs typeface="Arial"/>
            </a:endParaRPr>
          </a:p>
          <a:p>
            <a:pPr marL="1240155" algn="l" rtl="0">
              <a:lnSpc>
                <a:spcPts val="2955"/>
              </a:lnSpc>
              <a:spcBef>
                <a:spcPts val="2425"/>
              </a:spcBef>
            </a:pPr>
            <a:r>
              <a:rPr sz="2600" b="1" dirty="0">
                <a:solidFill>
                  <a:srgbClr val="455F51"/>
                </a:solidFill>
                <a:latin typeface="Arial"/>
                <a:cs typeface="Arial"/>
              </a:rPr>
              <a:t>H</a:t>
            </a:r>
            <a:endParaRPr sz="2600">
              <a:latin typeface="Arial"/>
              <a:cs typeface="Arial"/>
            </a:endParaRPr>
          </a:p>
          <a:p>
            <a:pPr marL="136525" algn="l" rtl="0">
              <a:lnSpc>
                <a:spcPts val="2955"/>
              </a:lnSpc>
            </a:pPr>
            <a:r>
              <a:rPr sz="2600" b="1" spc="-20" smtClean="0">
                <a:solidFill>
                  <a:srgbClr val="455F51"/>
                </a:solidFill>
                <a:latin typeface="Calibri"/>
                <a:cs typeface="Calibri"/>
              </a:rPr>
              <a:t>Zwitter </a:t>
            </a:r>
            <a:r>
              <a:rPr sz="2600" b="1" dirty="0">
                <a:solidFill>
                  <a:srgbClr val="455F51"/>
                </a:solidFill>
                <a:latin typeface="Calibri"/>
                <a:cs typeface="Calibri"/>
              </a:rPr>
              <a:t>ion or </a:t>
            </a:r>
            <a:r>
              <a:rPr sz="2600" b="1" spc="-5">
                <a:solidFill>
                  <a:srgbClr val="455F51"/>
                </a:solidFill>
                <a:latin typeface="Calibri"/>
                <a:cs typeface="Calibri"/>
              </a:rPr>
              <a:t>Dipolar</a:t>
            </a:r>
            <a:r>
              <a:rPr sz="2600" b="1" spc="-35">
                <a:solidFill>
                  <a:srgbClr val="455F51"/>
                </a:solidFill>
                <a:latin typeface="Calibri"/>
                <a:cs typeface="Calibri"/>
              </a:rPr>
              <a:t> </a:t>
            </a:r>
            <a:r>
              <a:rPr sz="2600" b="1" spc="-5" smtClean="0">
                <a:solidFill>
                  <a:srgbClr val="455F51"/>
                </a:solidFill>
                <a:latin typeface="Calibri"/>
                <a:cs typeface="Calibri"/>
              </a:rPr>
              <a:t>ion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779520" y="4090415"/>
            <a:ext cx="0" cy="533400"/>
          </a:xfrm>
          <a:custGeom>
            <a:avLst/>
            <a:gdLst/>
            <a:ahLst/>
            <a:cxnLst/>
            <a:rect l="l" t="t" r="r" b="b"/>
            <a:pathLst>
              <a:path h="533400">
                <a:moveTo>
                  <a:pt x="0" y="0"/>
                </a:moveTo>
                <a:lnTo>
                  <a:pt x="0" y="533399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995928" y="4797552"/>
            <a:ext cx="457200" cy="0"/>
          </a:xfrm>
          <a:custGeom>
            <a:avLst/>
            <a:gdLst/>
            <a:ahLst/>
            <a:cxnLst/>
            <a:rect l="l" t="t" r="r" b="b"/>
            <a:pathLst>
              <a:path w="457200">
                <a:moveTo>
                  <a:pt x="0" y="0"/>
                </a:moveTo>
                <a:lnTo>
                  <a:pt x="457200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770376" y="4940808"/>
            <a:ext cx="0" cy="533400"/>
          </a:xfrm>
          <a:custGeom>
            <a:avLst/>
            <a:gdLst/>
            <a:ahLst/>
            <a:cxnLst/>
            <a:rect l="l" t="t" r="r" b="b"/>
            <a:pathLst>
              <a:path h="533400">
                <a:moveTo>
                  <a:pt x="0" y="0"/>
                </a:moveTo>
                <a:lnTo>
                  <a:pt x="0" y="53340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28794" y="285728"/>
            <a:ext cx="4260546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0" u="none" spc="-5" smtClean="0">
                <a:latin typeface="Arial Black"/>
                <a:cs typeface="Arial Black"/>
              </a:rPr>
              <a:t>Zwit</a:t>
            </a:r>
            <a:r>
              <a:rPr sz="4000" b="0" u="none" spc="5" smtClean="0">
                <a:latin typeface="Arial Black"/>
                <a:cs typeface="Arial Black"/>
              </a:rPr>
              <a:t>t</a:t>
            </a:r>
            <a:r>
              <a:rPr sz="4000" b="0" u="none" smtClean="0">
                <a:latin typeface="Arial Black"/>
                <a:cs typeface="Arial Black"/>
              </a:rPr>
              <a:t>er</a:t>
            </a:r>
            <a:r>
              <a:rPr lang="en-US" sz="4000" b="0" u="none" dirty="0" smtClean="0">
                <a:latin typeface="Arial Black"/>
                <a:cs typeface="Arial Black"/>
              </a:rPr>
              <a:t> </a:t>
            </a:r>
            <a:r>
              <a:rPr sz="4000" b="0" u="none" smtClean="0">
                <a:latin typeface="Arial Black"/>
                <a:cs typeface="Arial Black"/>
              </a:rPr>
              <a:t>ion</a:t>
            </a:r>
            <a:endParaRPr sz="4000" b="0" u="none" dirty="0">
              <a:latin typeface="Arial Black"/>
              <a:cs typeface="Arial Black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05561" y="991361"/>
            <a:ext cx="8534400" cy="0"/>
          </a:xfrm>
          <a:custGeom>
            <a:avLst/>
            <a:gdLst/>
            <a:ahLst/>
            <a:cxnLst/>
            <a:rect l="l" t="t" r="r" b="b"/>
            <a:pathLst>
              <a:path w="8534400">
                <a:moveTo>
                  <a:pt x="0" y="0"/>
                </a:moveTo>
                <a:lnTo>
                  <a:pt x="8534400" y="0"/>
                </a:lnTo>
              </a:path>
            </a:pathLst>
          </a:custGeom>
          <a:ln w="50292">
            <a:solidFill>
              <a:srgbClr val="ED7A0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4"/>
          <p:cNvSpPr txBox="1"/>
          <p:nvPr/>
        </p:nvSpPr>
        <p:spPr>
          <a:xfrm>
            <a:off x="547217" y="1023061"/>
            <a:ext cx="8310880" cy="5582939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241300" marR="407670" indent="-228600" algn="just" rtl="0">
              <a:lnSpc>
                <a:spcPts val="3460"/>
              </a:lnSpc>
              <a:spcBef>
                <a:spcPts val="535"/>
              </a:spcBef>
              <a:buClr>
                <a:srgbClr val="99CA38"/>
              </a:buClr>
              <a:buSzPct val="96875"/>
              <a:buFont typeface="Wingdings 2"/>
              <a:buChar char=""/>
              <a:tabLst>
                <a:tab pos="241300" algn="l"/>
              </a:tabLst>
            </a:pPr>
            <a:r>
              <a:rPr lang="en-US" sz="2800" dirty="0" smtClean="0">
                <a:solidFill>
                  <a:srgbClr val="455F5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mtClean="0">
                <a:solidFill>
                  <a:srgbClr val="455F51"/>
                </a:solidFill>
                <a:latin typeface="Times New Roman" pitchFamily="18" charset="0"/>
                <a:cs typeface="Times New Roman" pitchFamily="18" charset="0"/>
              </a:rPr>
              <a:t>Both </a:t>
            </a:r>
            <a:r>
              <a:rPr sz="2800" spc="-5" dirty="0">
                <a:solidFill>
                  <a:srgbClr val="455F51"/>
                </a:solidFill>
                <a:latin typeface="Times New Roman" pitchFamily="18" charset="0"/>
                <a:cs typeface="Times New Roman" pitchFamily="18" charset="0"/>
              </a:rPr>
              <a:t>the –NH2 </a:t>
            </a:r>
            <a:r>
              <a:rPr sz="2800" dirty="0">
                <a:solidFill>
                  <a:srgbClr val="455F51"/>
                </a:solidFill>
                <a:latin typeface="Times New Roman" pitchFamily="18" charset="0"/>
                <a:cs typeface="Times New Roman" pitchFamily="18" charset="0"/>
              </a:rPr>
              <a:t>and </a:t>
            </a:r>
            <a:r>
              <a:rPr sz="2800" spc="-5" dirty="0">
                <a:solidFill>
                  <a:srgbClr val="455F51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sz="2800" dirty="0">
                <a:solidFill>
                  <a:srgbClr val="455F51"/>
                </a:solidFill>
                <a:latin typeface="Times New Roman" pitchFamily="18" charset="0"/>
                <a:cs typeface="Times New Roman" pitchFamily="18" charset="0"/>
              </a:rPr>
              <a:t>–COOH groups </a:t>
            </a:r>
            <a:r>
              <a:rPr sz="2800" spc="-10" dirty="0">
                <a:solidFill>
                  <a:srgbClr val="455F51"/>
                </a:solidFill>
                <a:latin typeface="Times New Roman" pitchFamily="18" charset="0"/>
                <a:cs typeface="Times New Roman" pitchFamily="18" charset="0"/>
              </a:rPr>
              <a:t>in </a:t>
            </a:r>
            <a:r>
              <a:rPr sz="2800" dirty="0">
                <a:solidFill>
                  <a:srgbClr val="455F51"/>
                </a:solidFill>
                <a:latin typeface="Times New Roman" pitchFamily="18" charset="0"/>
                <a:cs typeface="Times New Roman" pitchFamily="18" charset="0"/>
              </a:rPr>
              <a:t>an  amino acid </a:t>
            </a:r>
            <a:r>
              <a:rPr sz="2800" spc="-10" dirty="0">
                <a:solidFill>
                  <a:srgbClr val="455F51"/>
                </a:solidFill>
                <a:latin typeface="Times New Roman" pitchFamily="18" charset="0"/>
                <a:cs typeface="Times New Roman" pitchFamily="18" charset="0"/>
              </a:rPr>
              <a:t>undergo </a:t>
            </a:r>
            <a:r>
              <a:rPr sz="2800" dirty="0">
                <a:solidFill>
                  <a:srgbClr val="455F51"/>
                </a:solidFill>
                <a:latin typeface="Times New Roman" pitchFamily="18" charset="0"/>
                <a:cs typeface="Times New Roman" pitchFamily="18" charset="0"/>
              </a:rPr>
              <a:t>ionization in</a:t>
            </a:r>
            <a:r>
              <a:rPr sz="2800" spc="-85" dirty="0">
                <a:solidFill>
                  <a:srgbClr val="455F5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-30">
                <a:solidFill>
                  <a:srgbClr val="455F51"/>
                </a:solidFill>
                <a:latin typeface="Times New Roman" pitchFamily="18" charset="0"/>
                <a:cs typeface="Times New Roman" pitchFamily="18" charset="0"/>
              </a:rPr>
              <a:t>water</a:t>
            </a:r>
            <a:r>
              <a:rPr sz="2800" spc="-30" smtClean="0">
                <a:solidFill>
                  <a:srgbClr val="455F5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spc="-30" dirty="0" smtClean="0">
              <a:solidFill>
                <a:srgbClr val="455F5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41300" marR="407670" indent="-228600" algn="just" rtl="0">
              <a:lnSpc>
                <a:spcPts val="3460"/>
              </a:lnSpc>
              <a:spcBef>
                <a:spcPts val="535"/>
              </a:spcBef>
              <a:buClr>
                <a:srgbClr val="99CA38"/>
              </a:buClr>
              <a:buSzPct val="96875"/>
              <a:buFont typeface="Wingdings 2"/>
              <a:buChar char=""/>
              <a:tabLst>
                <a:tab pos="241300" algn="l"/>
              </a:tabLst>
            </a:pP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COO</a:t>
            </a:r>
            <a:r>
              <a:rPr lang="en-US" sz="2800" baseline="25132" dirty="0" smtClean="0">
                <a:latin typeface="Times New Roman" pitchFamily="18" charset="0"/>
                <a:cs typeface="Times New Roman" pitchFamily="18" charset="0"/>
              </a:rPr>
              <a:t>- 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can accept a </a:t>
            </a:r>
            <a:r>
              <a:rPr lang="en-US" sz="2800" spc="-5" dirty="0" smtClean="0">
                <a:latin typeface="Times New Roman" pitchFamily="18" charset="0"/>
                <a:cs typeface="Times New Roman" pitchFamily="18" charset="0"/>
              </a:rPr>
              <a:t>proton,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en-US" sz="2800" spc="30" baseline="25132" dirty="0" smtClean="0">
                <a:latin typeface="Times New Roman" pitchFamily="18" charset="0"/>
                <a:cs typeface="Times New Roman" pitchFamily="18" charset="0"/>
              </a:rPr>
              <a:t>+3 </a:t>
            </a:r>
            <a:r>
              <a:rPr lang="en-US" sz="2800" spc="5" dirty="0" smtClean="0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 a</a:t>
            </a:r>
            <a:r>
              <a:rPr lang="en-US" sz="2800" spc="5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spc="-15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pt ele</a:t>
            </a:r>
            <a:r>
              <a:rPr lang="en-US" sz="2800" spc="5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spc="-15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on,	so can	 </a:t>
            </a:r>
            <a:r>
              <a:rPr lang="en-US" sz="2800" spc="5" dirty="0" smtClean="0">
                <a:latin typeface="Times New Roman" pitchFamily="18" charset="0"/>
                <a:cs typeface="Times New Roman" pitchFamily="18" charset="0"/>
              </a:rPr>
              <a:t>ac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en-US" sz="2800" spc="5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 a</a:t>
            </a:r>
            <a:r>
              <a:rPr lang="en-US" sz="2800" spc="5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spc="-2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 and base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amphoteric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241300" marR="7620" indent="-228600" algn="just" rtl="0">
              <a:lnSpc>
                <a:spcPts val="3460"/>
              </a:lnSpc>
              <a:spcBef>
                <a:spcPts val="1250"/>
              </a:spcBef>
              <a:buClr>
                <a:srgbClr val="99CA38"/>
              </a:buClr>
              <a:buSzPct val="96875"/>
              <a:buFont typeface="Wingdings 2"/>
              <a:buChar char=""/>
              <a:tabLst>
                <a:tab pos="241300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At </a:t>
            </a:r>
            <a:r>
              <a:rPr lang="en-US" sz="2800" spc="-5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isoelectric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pc="-5" dirty="0" smtClean="0">
                <a:latin typeface="Times New Roman" pitchFamily="18" charset="0"/>
                <a:cs typeface="Times New Roman" pitchFamily="18" charset="0"/>
              </a:rPr>
              <a:t>point (</a:t>
            </a:r>
            <a:r>
              <a:rPr lang="en-US" sz="2800" spc="-5" dirty="0" err="1" smtClean="0">
                <a:latin typeface="Times New Roman" pitchFamily="18" charset="0"/>
                <a:cs typeface="Times New Roman" pitchFamily="18" charset="0"/>
              </a:rPr>
              <a:t>pI</a:t>
            </a:r>
            <a:r>
              <a:rPr lang="en-US" sz="2800" spc="-5" dirty="0" smtClean="0">
                <a:latin typeface="Times New Roman" pitchFamily="18" charset="0"/>
                <a:cs typeface="Times New Roman" pitchFamily="18" charset="0"/>
              </a:rPr>
              <a:t>), 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 and –  </a:t>
            </a:r>
            <a:r>
              <a:rPr lang="en-US" sz="2800" spc="-5" dirty="0" smtClean="0">
                <a:latin typeface="Times New Roman" pitchFamily="18" charset="0"/>
                <a:cs typeface="Times New Roman" pitchFamily="18" charset="0"/>
              </a:rPr>
              <a:t>charges in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zwitter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ion are</a:t>
            </a:r>
            <a:r>
              <a:rPr lang="en-US" sz="2800" spc="-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equal.</a:t>
            </a:r>
          </a:p>
          <a:p>
            <a:pPr marL="241300" marR="5080" indent="-228600" algn="just" rtl="0">
              <a:lnSpc>
                <a:spcPts val="3460"/>
              </a:lnSpc>
              <a:spcBef>
                <a:spcPts val="1195"/>
              </a:spcBef>
              <a:buClr>
                <a:srgbClr val="99CA38"/>
              </a:buClr>
              <a:buSzPct val="96875"/>
              <a:buFont typeface="Wingdings 2"/>
              <a:buChar char=""/>
              <a:tabLst>
                <a:tab pos="241300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Thus,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isoelectric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point of </a:t>
            </a:r>
            <a:r>
              <a:rPr lang="en-US" sz="2800" spc="-5" dirty="0" smtClean="0">
                <a:latin typeface="Times New Roman" pitchFamily="18" charset="0"/>
                <a:cs typeface="Times New Roman" pitchFamily="18" charset="0"/>
              </a:rPr>
              <a:t>specific amino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acid  </a:t>
            </a:r>
            <a:r>
              <a:rPr lang="en-US" sz="2800" spc="-5" dirty="0" smtClean="0">
                <a:latin typeface="Times New Roman" pitchFamily="18" charset="0"/>
                <a:cs typeface="Times New Roman" pitchFamily="18" charset="0"/>
              </a:rPr>
              <a:t>is that 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 </a:t>
            </a:r>
            <a:r>
              <a:rPr lang="en-US" sz="2800" spc="-5" dirty="0" smtClean="0">
                <a:latin typeface="Times New Roman" pitchFamily="18" charset="0"/>
                <a:cs typeface="Times New Roman" pitchFamily="18" charset="0"/>
              </a:rPr>
              <a:t>at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which </a:t>
            </a:r>
            <a:r>
              <a:rPr lang="en-US" sz="2800" spc="-5" dirty="0" smtClean="0">
                <a:latin typeface="Times New Roman" pitchFamily="18" charset="0"/>
                <a:cs typeface="Times New Roman" pitchFamily="18" charset="0"/>
              </a:rPr>
              <a:t>this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amino acid </a:t>
            </a:r>
            <a:r>
              <a:rPr lang="en-US" sz="2800" spc="-5" dirty="0" smtClean="0">
                <a:latin typeface="Times New Roman" pitchFamily="18" charset="0"/>
                <a:cs typeface="Times New Roman" pitchFamily="18" charset="0"/>
              </a:rPr>
              <a:t>is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electrically</a:t>
            </a:r>
            <a:r>
              <a:rPr lang="en-US" sz="2800" spc="-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neutral.</a:t>
            </a:r>
          </a:p>
          <a:p>
            <a:pPr marL="241300" marR="407670" indent="-228600" algn="just" rtl="0">
              <a:lnSpc>
                <a:spcPts val="3460"/>
              </a:lnSpc>
              <a:spcBef>
                <a:spcPts val="535"/>
              </a:spcBef>
              <a:buClr>
                <a:srgbClr val="99CA38"/>
              </a:buClr>
              <a:buSzPct val="96875"/>
              <a:tabLst>
                <a:tab pos="241300" algn="l"/>
              </a:tabLst>
            </a:pPr>
            <a:endParaRPr lang="en-US" sz="2800" dirty="0" smtClean="0">
              <a:latin typeface="Comic Sans MS" pitchFamily="66" charset="0"/>
              <a:cs typeface="Times New Roman"/>
            </a:endParaRPr>
          </a:p>
          <a:p>
            <a:pPr marL="241300" marR="407670" indent="-228600" algn="just" rtl="0">
              <a:lnSpc>
                <a:spcPts val="3460"/>
              </a:lnSpc>
              <a:spcBef>
                <a:spcPts val="535"/>
              </a:spcBef>
              <a:buClr>
                <a:srgbClr val="99CA38"/>
              </a:buClr>
              <a:buSzPct val="96875"/>
              <a:tabLst>
                <a:tab pos="241300" algn="l"/>
              </a:tabLst>
            </a:pPr>
            <a:r>
              <a:rPr lang="en-US" sz="2800" dirty="0" smtClean="0">
                <a:solidFill>
                  <a:srgbClr val="455F51"/>
                </a:solidFill>
                <a:latin typeface="Comic Sans MS" pitchFamily="66" charset="0"/>
              </a:rPr>
              <a:t> </a:t>
            </a:r>
            <a:endParaRPr lang="en-US" sz="2800" baseline="25132" dirty="0" smtClean="0">
              <a:latin typeface="Times New Roman" pitchFamily="18" charset="0"/>
              <a:cs typeface="Times New Roman" pitchFamily="18" charset="0"/>
            </a:endParaRPr>
          </a:p>
          <a:p>
            <a:pPr marL="241300" marR="407670" indent="-228600" algn="just" rtl="0">
              <a:lnSpc>
                <a:spcPts val="3460"/>
              </a:lnSpc>
              <a:spcBef>
                <a:spcPts val="535"/>
              </a:spcBef>
              <a:buClr>
                <a:srgbClr val="99CA38"/>
              </a:buClr>
              <a:buSzPct val="96875"/>
              <a:buFont typeface="Wingdings 2"/>
              <a:buChar char=""/>
              <a:tabLst>
                <a:tab pos="241300" algn="l"/>
              </a:tabLst>
            </a:pPr>
            <a:endParaRPr sz="28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500034" y="785794"/>
            <a:ext cx="8643966" cy="2896306"/>
          </a:xfrm>
          <a:prstGeom prst="rect">
            <a:avLst/>
          </a:prstGeom>
        </p:spPr>
        <p:txBody>
          <a:bodyPr vert="horz" wrap="square" lIns="0" tIns="168275" rIns="0" bIns="0" rtlCol="0">
            <a:spAutoFit/>
          </a:bodyPr>
          <a:lstStyle/>
          <a:p>
            <a:pPr marL="103505" algn="l" rtl="0">
              <a:lnSpc>
                <a:spcPct val="100000"/>
              </a:lnSpc>
              <a:spcBef>
                <a:spcPts val="1325"/>
              </a:spcBef>
            </a:pPr>
            <a:r>
              <a:rPr lang="en-US" sz="2800" dirty="0" smtClean="0">
                <a:uFill>
                  <a:solidFill>
                    <a:srgbClr val="FF0000"/>
                  </a:solidFill>
                </a:uFill>
                <a:latin typeface="Times New Roman" pitchFamily="18" charset="0"/>
                <a:cs typeface="Times New Roman" pitchFamily="18" charset="0"/>
              </a:rPr>
              <a:t>3- </a:t>
            </a:r>
            <a:r>
              <a:rPr sz="2800" smtClean="0">
                <a:uFill>
                  <a:solidFill>
                    <a:srgbClr val="FF0000"/>
                  </a:solidFill>
                </a:u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dirty="0">
                <a:uFill>
                  <a:solidFill>
                    <a:srgbClr val="FF0000"/>
                  </a:solidFill>
                </a:uFill>
                <a:latin typeface="Times New Roman" pitchFamily="18" charset="0"/>
                <a:cs typeface="Times New Roman" pitchFamily="18" charset="0"/>
              </a:rPr>
              <a:t>Amino </a:t>
            </a:r>
            <a:r>
              <a:rPr sz="2800">
                <a:uFill>
                  <a:solidFill>
                    <a:srgbClr val="FF0000"/>
                  </a:solidFill>
                </a:uFill>
                <a:latin typeface="Times New Roman" pitchFamily="18" charset="0"/>
                <a:cs typeface="Times New Roman" pitchFamily="18" charset="0"/>
              </a:rPr>
              <a:t>acids</a:t>
            </a:r>
            <a:r>
              <a:rPr sz="2800" spc="-210">
                <a:uFill>
                  <a:solidFill>
                    <a:srgbClr val="FF0000"/>
                  </a:solidFill>
                </a:u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mtClean="0">
                <a:uFill>
                  <a:solidFill>
                    <a:srgbClr val="FF0000"/>
                  </a:solidFill>
                </a:uFill>
                <a:latin typeface="Times New Roman" pitchFamily="18" charset="0"/>
                <a:cs typeface="Times New Roman" pitchFamily="18" charset="0"/>
              </a:rPr>
              <a:t>stereoisomers</a:t>
            </a:r>
            <a:r>
              <a:rPr lang="en-US" sz="2800" dirty="0" smtClean="0">
                <a:uFill>
                  <a:solidFill>
                    <a:srgbClr val="FF0000"/>
                  </a:solidFill>
                </a:u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Optical activity</a:t>
            </a:r>
            <a:r>
              <a:rPr lang="en-US" sz="2800" dirty="0" smtClean="0">
                <a:uFill>
                  <a:solidFill>
                    <a:srgbClr val="FF0000"/>
                  </a:solidFill>
                </a:uFill>
                <a:latin typeface="Times New Roman" pitchFamily="18" charset="0"/>
                <a:cs typeface="Times New Roman" pitchFamily="18" charset="0"/>
              </a:rPr>
              <a:t>)</a:t>
            </a:r>
            <a:endParaRPr sz="2800">
              <a:latin typeface="Times New Roman" pitchFamily="18" charset="0"/>
              <a:cs typeface="Times New Roman" pitchFamily="18" charset="0"/>
            </a:endParaRPr>
          </a:p>
          <a:p>
            <a:pPr marL="241300" indent="-228600" algn="l" rtl="0">
              <a:lnSpc>
                <a:spcPct val="100000"/>
              </a:lnSpc>
              <a:spcBef>
                <a:spcPts val="1060"/>
              </a:spcBef>
              <a:buClr>
                <a:srgbClr val="99CA38"/>
              </a:buClr>
              <a:buFont typeface="Wingdings 2"/>
              <a:buChar char=""/>
              <a:tabLst>
                <a:tab pos="241300" algn="l"/>
              </a:tabLst>
            </a:pPr>
            <a:r>
              <a:rPr sz="2800" spc="-5" dirty="0">
                <a:latin typeface="Times New Roman" pitchFamily="18" charset="0"/>
                <a:cs typeface="Times New Roman" pitchFamily="18" charset="0"/>
              </a:rPr>
              <a:t>All </a:t>
            </a:r>
            <a:r>
              <a:rPr sz="2800" spc="-10" dirty="0">
                <a:latin typeface="Times New Roman" pitchFamily="18" charset="0"/>
                <a:cs typeface="Times New Roman" pitchFamily="18" charset="0"/>
              </a:rPr>
              <a:t>amino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acids except glycine are optically</a:t>
            </a:r>
            <a:r>
              <a:rPr sz="2800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active</a:t>
            </a:r>
            <a:endParaRPr sz="2800">
              <a:latin typeface="Times New Roman" pitchFamily="18" charset="0"/>
              <a:cs typeface="Times New Roman" pitchFamily="18" charset="0"/>
            </a:endParaRPr>
          </a:p>
          <a:p>
            <a:pPr marL="241300" indent="-228600" algn="l" rtl="0">
              <a:lnSpc>
                <a:spcPct val="100000"/>
              </a:lnSpc>
              <a:buClr>
                <a:srgbClr val="99CA38"/>
              </a:buClr>
              <a:buFont typeface="Wingdings 2"/>
              <a:buChar char=""/>
              <a:tabLst>
                <a:tab pos="241300" algn="l"/>
              </a:tabLst>
            </a:pPr>
            <a:r>
              <a:rPr sz="2800" spc="-5" dirty="0">
                <a:latin typeface="Times New Roman" pitchFamily="18" charset="0"/>
                <a:cs typeface="Times New Roman" pitchFamily="18" charset="0"/>
              </a:rPr>
              <a:t>They contain an </a:t>
            </a:r>
            <a:r>
              <a:rPr sz="2800" spc="-10" dirty="0">
                <a:latin typeface="Times New Roman" pitchFamily="18" charset="0"/>
                <a:cs typeface="Times New Roman" pitchFamily="18" charset="0"/>
              </a:rPr>
              <a:t>asymmetric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carbon</a:t>
            </a:r>
            <a:r>
              <a:rPr sz="2800" spc="3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-10" dirty="0">
                <a:latin typeface="Times New Roman" pitchFamily="18" charset="0"/>
                <a:cs typeface="Times New Roman" pitchFamily="18" charset="0"/>
              </a:rPr>
              <a:t>atom.</a:t>
            </a:r>
            <a:endParaRPr sz="2800">
              <a:latin typeface="Times New Roman" pitchFamily="18" charset="0"/>
              <a:cs typeface="Times New Roman" pitchFamily="18" charset="0"/>
            </a:endParaRPr>
          </a:p>
          <a:p>
            <a:pPr marL="241300" indent="-228600" algn="l" rtl="0">
              <a:lnSpc>
                <a:spcPct val="100000"/>
              </a:lnSpc>
              <a:buClr>
                <a:srgbClr val="99CA38"/>
              </a:buClr>
              <a:buFont typeface="Wingdings 2"/>
              <a:buChar char=""/>
              <a:tabLst>
                <a:tab pos="241300" algn="l"/>
              </a:tabLst>
            </a:pPr>
            <a:r>
              <a:rPr sz="2800" spc="-10" dirty="0">
                <a:latin typeface="Times New Roman" pitchFamily="18" charset="0"/>
                <a:cs typeface="Times New Roman" pitchFamily="18" charset="0"/>
              </a:rPr>
              <a:t>Amino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acids have</a:t>
            </a:r>
            <a:r>
              <a:rPr sz="2800" spc="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spc="-5" dirty="0">
                <a:latin typeface="Times New Roman" pitchFamily="18" charset="0"/>
                <a:cs typeface="Times New Roman" pitchFamily="18" charset="0"/>
              </a:rPr>
              <a:t>stereoisomers.</a:t>
            </a:r>
            <a:endParaRPr sz="2800">
              <a:latin typeface="Times New Roman" pitchFamily="18" charset="0"/>
              <a:cs typeface="Times New Roman" pitchFamily="18" charset="0"/>
            </a:endParaRPr>
          </a:p>
          <a:p>
            <a:pPr marL="241300" marR="5080" indent="-228600" algn="l" rtl="0">
              <a:lnSpc>
                <a:spcPct val="100000"/>
              </a:lnSpc>
              <a:buClr>
                <a:srgbClr val="99CA38"/>
              </a:buClr>
              <a:buFont typeface="Wingdings 2"/>
              <a:buChar char=""/>
              <a:tabLst>
                <a:tab pos="241300" algn="l"/>
              </a:tabLst>
            </a:pPr>
            <a:r>
              <a:rPr sz="2800" spc="-5" dirty="0">
                <a:latin typeface="Times New Roman" pitchFamily="18" charset="0"/>
                <a:cs typeface="Times New Roman" pitchFamily="18" charset="0"/>
              </a:rPr>
              <a:t>In biological systems, only L-amino acids are used in  </a:t>
            </a:r>
            <a:r>
              <a:rPr sz="2800" dirty="0">
                <a:latin typeface="Times New Roman" pitchFamily="18" charset="0"/>
                <a:cs typeface="Times New Roman" pitchFamily="18" charset="0"/>
              </a:rPr>
              <a:t>proteins.</a:t>
            </a:r>
            <a:endParaRPr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16813" y="4222241"/>
            <a:ext cx="8318500" cy="0"/>
          </a:xfrm>
          <a:custGeom>
            <a:avLst/>
            <a:gdLst/>
            <a:ahLst/>
            <a:cxnLst/>
            <a:rect l="l" t="t" r="r" b="b"/>
            <a:pathLst>
              <a:path w="8318500">
                <a:moveTo>
                  <a:pt x="0" y="0"/>
                </a:moveTo>
                <a:lnTo>
                  <a:pt x="8317991" y="0"/>
                </a:lnTo>
              </a:path>
            </a:pathLst>
          </a:custGeom>
          <a:ln w="25908">
            <a:solidFill>
              <a:srgbClr val="ED7A0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279648" y="4409020"/>
            <a:ext cx="787400" cy="3333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14"/>
              </a:spcBef>
            </a:pPr>
            <a:r>
              <a:rPr sz="2000" b="1" spc="-60" dirty="0">
                <a:latin typeface="Times New Roman"/>
                <a:cs typeface="Times New Roman"/>
              </a:rPr>
              <a:t>C</a:t>
            </a:r>
            <a:r>
              <a:rPr sz="2000" b="1" spc="-50" dirty="0">
                <a:latin typeface="Times New Roman"/>
                <a:cs typeface="Times New Roman"/>
              </a:rPr>
              <a:t>OO</a:t>
            </a:r>
            <a:r>
              <a:rPr sz="2000" b="1" spc="25" dirty="0">
                <a:latin typeface="Times New Roman"/>
                <a:cs typeface="Times New Roman"/>
              </a:rPr>
              <a:t>H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380460" y="4724379"/>
            <a:ext cx="0" cy="299085"/>
          </a:xfrm>
          <a:custGeom>
            <a:avLst/>
            <a:gdLst/>
            <a:ahLst/>
            <a:cxnLst/>
            <a:rect l="l" t="t" r="r" b="b"/>
            <a:pathLst>
              <a:path h="299085">
                <a:moveTo>
                  <a:pt x="0" y="0"/>
                </a:moveTo>
                <a:lnTo>
                  <a:pt x="0" y="298757"/>
                </a:lnTo>
              </a:path>
            </a:pathLst>
          </a:custGeom>
          <a:ln w="159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380460" y="5023136"/>
            <a:ext cx="275590" cy="0"/>
          </a:xfrm>
          <a:custGeom>
            <a:avLst/>
            <a:gdLst/>
            <a:ahLst/>
            <a:cxnLst/>
            <a:rect l="l" t="t" r="r" b="b"/>
            <a:pathLst>
              <a:path w="275589">
                <a:moveTo>
                  <a:pt x="0" y="0"/>
                </a:moveTo>
                <a:lnTo>
                  <a:pt x="275153" y="0"/>
                </a:lnTo>
              </a:path>
            </a:pathLst>
          </a:custGeom>
          <a:ln w="158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89316" y="5023136"/>
            <a:ext cx="291465" cy="0"/>
          </a:xfrm>
          <a:custGeom>
            <a:avLst/>
            <a:gdLst/>
            <a:ahLst/>
            <a:cxnLst/>
            <a:rect l="l" t="t" r="r" b="b"/>
            <a:pathLst>
              <a:path w="291465">
                <a:moveTo>
                  <a:pt x="291144" y="0"/>
                </a:moveTo>
                <a:lnTo>
                  <a:pt x="0" y="0"/>
                </a:lnTo>
              </a:path>
            </a:pathLst>
          </a:custGeom>
          <a:ln w="158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380460" y="5023136"/>
            <a:ext cx="0" cy="281940"/>
          </a:xfrm>
          <a:custGeom>
            <a:avLst/>
            <a:gdLst/>
            <a:ahLst/>
            <a:cxnLst/>
            <a:rect l="l" t="t" r="r" b="b"/>
            <a:pathLst>
              <a:path h="281939">
                <a:moveTo>
                  <a:pt x="0" y="0"/>
                </a:moveTo>
                <a:lnTo>
                  <a:pt x="0" y="281438"/>
                </a:lnTo>
              </a:path>
            </a:pathLst>
          </a:custGeom>
          <a:ln w="159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3120741" y="4392714"/>
            <a:ext cx="787400" cy="3333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14"/>
              </a:spcBef>
            </a:pPr>
            <a:r>
              <a:rPr sz="2000" b="1" spc="-60" dirty="0">
                <a:latin typeface="Times New Roman"/>
                <a:cs typeface="Times New Roman"/>
              </a:rPr>
              <a:t>C</a:t>
            </a:r>
            <a:r>
              <a:rPr sz="2000" b="1" spc="-55" dirty="0">
                <a:latin typeface="Times New Roman"/>
                <a:cs typeface="Times New Roman"/>
              </a:rPr>
              <a:t>O</a:t>
            </a:r>
            <a:r>
              <a:rPr sz="2000" b="1" spc="-50" dirty="0">
                <a:latin typeface="Times New Roman"/>
                <a:cs typeface="Times New Roman"/>
              </a:rPr>
              <a:t>O</a:t>
            </a:r>
            <a:r>
              <a:rPr sz="2000" b="1" spc="25" dirty="0">
                <a:latin typeface="Times New Roman"/>
                <a:cs typeface="Times New Roman"/>
              </a:rPr>
              <a:t>H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3221595" y="4708052"/>
            <a:ext cx="0" cy="299720"/>
          </a:xfrm>
          <a:custGeom>
            <a:avLst/>
            <a:gdLst/>
            <a:ahLst/>
            <a:cxnLst/>
            <a:rect l="l" t="t" r="r" b="b"/>
            <a:pathLst>
              <a:path h="299720">
                <a:moveTo>
                  <a:pt x="0" y="0"/>
                </a:moveTo>
                <a:lnTo>
                  <a:pt x="0" y="299284"/>
                </a:lnTo>
              </a:path>
            </a:pathLst>
          </a:custGeom>
          <a:ln w="159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221595" y="5007337"/>
            <a:ext cx="275590" cy="0"/>
          </a:xfrm>
          <a:custGeom>
            <a:avLst/>
            <a:gdLst/>
            <a:ahLst/>
            <a:cxnLst/>
            <a:rect l="l" t="t" r="r" b="b"/>
            <a:pathLst>
              <a:path w="275589">
                <a:moveTo>
                  <a:pt x="0" y="0"/>
                </a:moveTo>
                <a:lnTo>
                  <a:pt x="275110" y="0"/>
                </a:lnTo>
              </a:path>
            </a:pathLst>
          </a:custGeom>
          <a:ln w="158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929876" y="5007337"/>
            <a:ext cx="292100" cy="0"/>
          </a:xfrm>
          <a:custGeom>
            <a:avLst/>
            <a:gdLst/>
            <a:ahLst/>
            <a:cxnLst/>
            <a:rect l="l" t="t" r="r" b="b"/>
            <a:pathLst>
              <a:path w="292100">
                <a:moveTo>
                  <a:pt x="291719" y="0"/>
                </a:moveTo>
                <a:lnTo>
                  <a:pt x="0" y="0"/>
                </a:lnTo>
              </a:path>
            </a:pathLst>
          </a:custGeom>
          <a:ln w="158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221595" y="5007337"/>
            <a:ext cx="0" cy="281940"/>
          </a:xfrm>
          <a:custGeom>
            <a:avLst/>
            <a:gdLst/>
            <a:ahLst/>
            <a:cxnLst/>
            <a:rect l="l" t="t" r="r" b="b"/>
            <a:pathLst>
              <a:path h="281939">
                <a:moveTo>
                  <a:pt x="0" y="0"/>
                </a:moveTo>
                <a:lnTo>
                  <a:pt x="0" y="281438"/>
                </a:lnTo>
              </a:path>
            </a:pathLst>
          </a:custGeom>
          <a:ln w="159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7667097" y="4488566"/>
            <a:ext cx="787400" cy="3333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00" b="1" spc="-60" dirty="0">
                <a:latin typeface="Times New Roman"/>
                <a:cs typeface="Times New Roman"/>
              </a:rPr>
              <a:t>C</a:t>
            </a:r>
            <a:r>
              <a:rPr sz="2000" b="1" spc="-55" dirty="0">
                <a:latin typeface="Times New Roman"/>
                <a:cs typeface="Times New Roman"/>
              </a:rPr>
              <a:t>O</a:t>
            </a:r>
            <a:r>
              <a:rPr sz="2000" b="1" spc="-50" dirty="0">
                <a:latin typeface="Times New Roman"/>
                <a:cs typeface="Times New Roman"/>
              </a:rPr>
              <a:t>O</a:t>
            </a:r>
            <a:r>
              <a:rPr sz="2000" b="1" spc="25" dirty="0">
                <a:latin typeface="Times New Roman"/>
                <a:cs typeface="Times New Roman"/>
              </a:rPr>
              <a:t>H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7767952" y="4803904"/>
            <a:ext cx="0" cy="299720"/>
          </a:xfrm>
          <a:custGeom>
            <a:avLst/>
            <a:gdLst/>
            <a:ahLst/>
            <a:cxnLst/>
            <a:rect l="l" t="t" r="r" b="b"/>
            <a:pathLst>
              <a:path h="299720">
                <a:moveTo>
                  <a:pt x="0" y="0"/>
                </a:moveTo>
                <a:lnTo>
                  <a:pt x="0" y="299284"/>
                </a:lnTo>
              </a:path>
            </a:pathLst>
          </a:custGeom>
          <a:ln w="159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767952" y="5103189"/>
            <a:ext cx="275590" cy="0"/>
          </a:xfrm>
          <a:custGeom>
            <a:avLst/>
            <a:gdLst/>
            <a:ahLst/>
            <a:cxnLst/>
            <a:rect l="l" t="t" r="r" b="b"/>
            <a:pathLst>
              <a:path w="275590">
                <a:moveTo>
                  <a:pt x="0" y="0"/>
                </a:moveTo>
                <a:lnTo>
                  <a:pt x="275110" y="0"/>
                </a:lnTo>
              </a:path>
            </a:pathLst>
          </a:custGeom>
          <a:ln w="158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476232" y="5103189"/>
            <a:ext cx="292100" cy="0"/>
          </a:xfrm>
          <a:custGeom>
            <a:avLst/>
            <a:gdLst/>
            <a:ahLst/>
            <a:cxnLst/>
            <a:rect l="l" t="t" r="r" b="b"/>
            <a:pathLst>
              <a:path w="292100">
                <a:moveTo>
                  <a:pt x="291719" y="0"/>
                </a:moveTo>
                <a:lnTo>
                  <a:pt x="0" y="0"/>
                </a:lnTo>
              </a:path>
            </a:pathLst>
          </a:custGeom>
          <a:ln w="158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767952" y="5103189"/>
            <a:ext cx="0" cy="281940"/>
          </a:xfrm>
          <a:custGeom>
            <a:avLst/>
            <a:gdLst/>
            <a:ahLst/>
            <a:cxnLst/>
            <a:rect l="l" t="t" r="r" b="b"/>
            <a:pathLst>
              <a:path h="281939">
                <a:moveTo>
                  <a:pt x="0" y="0"/>
                </a:moveTo>
                <a:lnTo>
                  <a:pt x="0" y="281417"/>
                </a:lnTo>
              </a:path>
            </a:pathLst>
          </a:custGeom>
          <a:ln w="159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5762188" y="4456946"/>
            <a:ext cx="786765" cy="3333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00" b="1" spc="-60" dirty="0">
                <a:latin typeface="Times New Roman"/>
                <a:cs typeface="Times New Roman"/>
              </a:rPr>
              <a:t>C</a:t>
            </a:r>
            <a:r>
              <a:rPr sz="2000" b="1" spc="-50" dirty="0">
                <a:latin typeface="Times New Roman"/>
                <a:cs typeface="Times New Roman"/>
              </a:rPr>
              <a:t>OO</a:t>
            </a:r>
            <a:r>
              <a:rPr sz="2000" b="1" spc="25" dirty="0">
                <a:latin typeface="Times New Roman"/>
                <a:cs typeface="Times New Roman"/>
              </a:rPr>
              <a:t>H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181669" y="4883681"/>
            <a:ext cx="226695" cy="3333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000" b="1" spc="25" dirty="0">
                <a:latin typeface="Times New Roman"/>
                <a:cs typeface="Times New Roman"/>
              </a:rPr>
              <a:t>H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013238" y="4883681"/>
            <a:ext cx="551180" cy="3333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H</a:t>
            </a:r>
            <a:r>
              <a:rPr sz="2250" b="1" spc="-15" baseline="-14814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r>
              <a:rPr sz="20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5863043" y="4772305"/>
            <a:ext cx="0" cy="299085"/>
          </a:xfrm>
          <a:custGeom>
            <a:avLst/>
            <a:gdLst/>
            <a:ahLst/>
            <a:cxnLst/>
            <a:rect l="l" t="t" r="r" b="b"/>
            <a:pathLst>
              <a:path h="299085">
                <a:moveTo>
                  <a:pt x="0" y="0"/>
                </a:moveTo>
                <a:lnTo>
                  <a:pt x="0" y="298757"/>
                </a:lnTo>
              </a:path>
            </a:pathLst>
          </a:custGeom>
          <a:ln w="159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863043" y="5071062"/>
            <a:ext cx="275590" cy="0"/>
          </a:xfrm>
          <a:custGeom>
            <a:avLst/>
            <a:gdLst/>
            <a:ahLst/>
            <a:cxnLst/>
            <a:rect l="l" t="t" r="r" b="b"/>
            <a:pathLst>
              <a:path w="275589">
                <a:moveTo>
                  <a:pt x="0" y="0"/>
                </a:moveTo>
                <a:lnTo>
                  <a:pt x="275110" y="0"/>
                </a:lnTo>
              </a:path>
            </a:pathLst>
          </a:custGeom>
          <a:ln w="158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571323" y="5071062"/>
            <a:ext cx="292100" cy="0"/>
          </a:xfrm>
          <a:custGeom>
            <a:avLst/>
            <a:gdLst/>
            <a:ahLst/>
            <a:cxnLst/>
            <a:rect l="l" t="t" r="r" b="b"/>
            <a:pathLst>
              <a:path w="292100">
                <a:moveTo>
                  <a:pt x="291719" y="0"/>
                </a:moveTo>
                <a:lnTo>
                  <a:pt x="0" y="0"/>
                </a:lnTo>
              </a:path>
            </a:pathLst>
          </a:custGeom>
          <a:ln w="158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863043" y="5071062"/>
            <a:ext cx="0" cy="281940"/>
          </a:xfrm>
          <a:custGeom>
            <a:avLst/>
            <a:gdLst/>
            <a:ahLst/>
            <a:cxnLst/>
            <a:rect l="l" t="t" r="r" b="b"/>
            <a:pathLst>
              <a:path h="281939">
                <a:moveTo>
                  <a:pt x="0" y="0"/>
                </a:moveTo>
                <a:lnTo>
                  <a:pt x="0" y="281438"/>
                </a:lnTo>
              </a:path>
            </a:pathLst>
          </a:custGeom>
          <a:ln w="159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505383" y="4718043"/>
            <a:ext cx="1475105" cy="13563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86765" marR="59690" indent="-723900" algn="l" rtl="0">
              <a:lnSpc>
                <a:spcPct val="139500"/>
              </a:lnSpc>
              <a:spcBef>
                <a:spcPts val="95"/>
              </a:spcBef>
              <a:tabLst>
                <a:tab pos="1205865" algn="l"/>
              </a:tabLst>
            </a:pPr>
            <a:r>
              <a:rPr sz="2000" b="1" spc="-50" dirty="0">
                <a:solidFill>
                  <a:srgbClr val="FF0000"/>
                </a:solidFill>
                <a:latin typeface="Times New Roman"/>
                <a:cs typeface="Times New Roman"/>
              </a:rPr>
              <a:t>H</a:t>
            </a:r>
            <a:r>
              <a:rPr sz="2250" b="1" baseline="-14814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r>
              <a:rPr sz="2000" b="1" spc="25" dirty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2000" b="1" dirty="0">
                <a:solidFill>
                  <a:srgbClr val="FF0000"/>
                </a:solidFill>
                <a:latin typeface="Times New Roman"/>
                <a:cs typeface="Times New Roman"/>
              </a:rPr>
              <a:t>		</a:t>
            </a:r>
            <a:r>
              <a:rPr sz="2000" b="1" spc="15" dirty="0">
                <a:latin typeface="Times New Roman"/>
                <a:cs typeface="Times New Roman"/>
              </a:rPr>
              <a:t>H  </a:t>
            </a:r>
            <a:r>
              <a:rPr sz="2000" b="1" spc="-35" dirty="0">
                <a:latin typeface="Times New Roman"/>
                <a:cs typeface="Times New Roman"/>
              </a:rPr>
              <a:t>CH</a:t>
            </a:r>
            <a:r>
              <a:rPr sz="2250" b="1" spc="-52" baseline="-14814" dirty="0">
                <a:latin typeface="Times New Roman"/>
                <a:cs typeface="Times New Roman"/>
              </a:rPr>
              <a:t>3</a:t>
            </a:r>
            <a:endParaRPr sz="2250" baseline="-14814">
              <a:latin typeface="Times New Roman"/>
              <a:cs typeface="Times New Roman"/>
            </a:endParaRPr>
          </a:p>
          <a:p>
            <a:pPr marL="347980" algn="l" rtl="0">
              <a:lnSpc>
                <a:spcPct val="100000"/>
              </a:lnSpc>
              <a:spcBef>
                <a:spcPts val="1385"/>
              </a:spcBef>
            </a:pPr>
            <a:r>
              <a:rPr sz="2000" dirty="0">
                <a:solidFill>
                  <a:srgbClr val="0000FF"/>
                </a:solidFill>
                <a:latin typeface="Arial"/>
                <a:cs typeface="Arial"/>
              </a:rPr>
              <a:t>L-Alanine</a:t>
            </a:r>
            <a:endParaRPr sz="20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593594" y="4702250"/>
            <a:ext cx="1503680" cy="1372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39750" marR="55880" indent="-435609" algn="l" rtl="0">
              <a:lnSpc>
                <a:spcPct val="139500"/>
              </a:lnSpc>
              <a:spcBef>
                <a:spcPts val="95"/>
              </a:spcBef>
              <a:tabLst>
                <a:tab pos="958850" algn="l"/>
              </a:tabLst>
            </a:pPr>
            <a:r>
              <a:rPr sz="2000" b="1" spc="25" dirty="0">
                <a:latin typeface="Times New Roman"/>
                <a:cs typeface="Times New Roman"/>
              </a:rPr>
              <a:t>H		</a:t>
            </a:r>
            <a:r>
              <a:rPr sz="2000" b="1" spc="65" dirty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2000" b="1" spc="-55" dirty="0">
                <a:solidFill>
                  <a:srgbClr val="FF0000"/>
                </a:solidFill>
                <a:latin typeface="Times New Roman"/>
                <a:cs typeface="Times New Roman"/>
              </a:rPr>
              <a:t>H</a:t>
            </a:r>
            <a:r>
              <a:rPr sz="2250" b="1" spc="7" baseline="-14814" dirty="0">
                <a:solidFill>
                  <a:srgbClr val="FF0000"/>
                </a:solidFill>
                <a:latin typeface="Times New Roman"/>
                <a:cs typeface="Times New Roman"/>
              </a:rPr>
              <a:t>2  </a:t>
            </a:r>
            <a:r>
              <a:rPr sz="2000" b="1" spc="-35" dirty="0">
                <a:latin typeface="Times New Roman"/>
                <a:cs typeface="Times New Roman"/>
              </a:rPr>
              <a:t>CH</a:t>
            </a:r>
            <a:r>
              <a:rPr sz="2250" b="1" spc="-52" baseline="-14814" dirty="0">
                <a:latin typeface="Times New Roman"/>
                <a:cs typeface="Times New Roman"/>
              </a:rPr>
              <a:t>3</a:t>
            </a:r>
            <a:endParaRPr sz="2250" baseline="-14814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1510"/>
              </a:spcBef>
            </a:pPr>
            <a:r>
              <a:rPr sz="2000" dirty="0">
                <a:solidFill>
                  <a:srgbClr val="0000FF"/>
                </a:solidFill>
                <a:latin typeface="Arial"/>
                <a:cs typeface="Arial"/>
              </a:rPr>
              <a:t>D-Alanine</a:t>
            </a:r>
            <a:endParaRPr sz="20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5520816" y="5181997"/>
            <a:ext cx="1293495" cy="892810"/>
          </a:xfrm>
          <a:prstGeom prst="rect">
            <a:avLst/>
          </a:prstGeom>
        </p:spPr>
        <p:txBody>
          <a:bodyPr vert="horz" wrap="square" lIns="0" tIns="142240" rIns="0" bIns="0" rtlCol="0">
            <a:spAutoFit/>
          </a:bodyPr>
          <a:lstStyle/>
          <a:p>
            <a:pPr marL="24130" algn="ctr" rtl="0">
              <a:lnSpc>
                <a:spcPct val="100000"/>
              </a:lnSpc>
              <a:spcBef>
                <a:spcPts val="1120"/>
              </a:spcBef>
            </a:pPr>
            <a:r>
              <a:rPr sz="2000" b="1" spc="-10" dirty="0">
                <a:latin typeface="Times New Roman"/>
                <a:cs typeface="Times New Roman"/>
              </a:rPr>
              <a:t>CH</a:t>
            </a:r>
            <a:r>
              <a:rPr sz="2250" b="1" spc="-15" baseline="-14814" dirty="0">
                <a:latin typeface="Times New Roman"/>
                <a:cs typeface="Times New Roman"/>
              </a:rPr>
              <a:t>2</a:t>
            </a:r>
            <a:r>
              <a:rPr sz="2000" b="1" spc="-10" dirty="0">
                <a:latin typeface="Times New Roman"/>
                <a:cs typeface="Times New Roman"/>
              </a:rPr>
              <a:t>SH</a:t>
            </a:r>
            <a:endParaRPr sz="2000">
              <a:latin typeface="Times New Roman"/>
              <a:cs typeface="Times New Roman"/>
            </a:endParaRPr>
          </a:p>
          <a:p>
            <a:pPr algn="ctr" rtl="0">
              <a:lnSpc>
                <a:spcPct val="100000"/>
              </a:lnSpc>
              <a:spcBef>
                <a:spcPts val="1005"/>
              </a:spcBef>
            </a:pPr>
            <a:r>
              <a:rPr sz="2000" dirty="0">
                <a:solidFill>
                  <a:srgbClr val="0000FF"/>
                </a:solidFill>
                <a:latin typeface="Arial"/>
                <a:cs typeface="Arial"/>
              </a:rPr>
              <a:t>L-Cysteine</a:t>
            </a:r>
            <a:endParaRPr sz="20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193760" y="4798104"/>
            <a:ext cx="1450340" cy="12763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85775" marR="55880" indent="-435609" algn="l" rtl="0">
              <a:lnSpc>
                <a:spcPct val="139500"/>
              </a:lnSpc>
              <a:spcBef>
                <a:spcPts val="95"/>
              </a:spcBef>
              <a:tabLst>
                <a:tab pos="904875" algn="l"/>
              </a:tabLst>
            </a:pPr>
            <a:r>
              <a:rPr sz="2000" b="1" spc="25" dirty="0">
                <a:latin typeface="Times New Roman"/>
                <a:cs typeface="Times New Roman"/>
              </a:rPr>
              <a:t>H		</a:t>
            </a:r>
            <a:r>
              <a:rPr sz="2000" b="1" spc="65" dirty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r>
              <a:rPr sz="2000" b="1" spc="-55" dirty="0">
                <a:solidFill>
                  <a:srgbClr val="FF0000"/>
                </a:solidFill>
                <a:latin typeface="Times New Roman"/>
                <a:cs typeface="Times New Roman"/>
              </a:rPr>
              <a:t>H</a:t>
            </a:r>
            <a:r>
              <a:rPr sz="2250" b="1" spc="7" baseline="-14814" dirty="0">
                <a:solidFill>
                  <a:srgbClr val="FF0000"/>
                </a:solidFill>
                <a:latin typeface="Times New Roman"/>
                <a:cs typeface="Times New Roman"/>
              </a:rPr>
              <a:t>2  </a:t>
            </a:r>
            <a:r>
              <a:rPr sz="2000" b="1" spc="-15" dirty="0">
                <a:latin typeface="Times New Roman"/>
                <a:cs typeface="Times New Roman"/>
              </a:rPr>
              <a:t>CH</a:t>
            </a:r>
            <a:r>
              <a:rPr sz="2250" b="1" spc="-22" baseline="-14814" dirty="0">
                <a:latin typeface="Times New Roman"/>
                <a:cs typeface="Times New Roman"/>
              </a:rPr>
              <a:t>2</a:t>
            </a:r>
            <a:r>
              <a:rPr sz="2000" b="1" spc="-15" dirty="0">
                <a:latin typeface="Times New Roman"/>
                <a:cs typeface="Times New Roman"/>
              </a:rPr>
              <a:t>SH</a:t>
            </a:r>
            <a:endParaRPr sz="2000">
              <a:latin typeface="Times New Roman"/>
              <a:cs typeface="Times New Roman"/>
            </a:endParaRPr>
          </a:p>
          <a:p>
            <a:pPr marL="61594" algn="l" rtl="0">
              <a:lnSpc>
                <a:spcPct val="100000"/>
              </a:lnSpc>
              <a:spcBef>
                <a:spcPts val="755"/>
              </a:spcBef>
            </a:pPr>
            <a:r>
              <a:rPr sz="2000" dirty="0">
                <a:solidFill>
                  <a:srgbClr val="0000FF"/>
                </a:solidFill>
                <a:latin typeface="Arial"/>
                <a:cs typeface="Arial"/>
              </a:rPr>
              <a:t>D-Cysteine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 and D Forms of Amino Acids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1371600" y="1600200"/>
            <a:ext cx="7010400" cy="2362200"/>
            <a:chOff x="864" y="1536"/>
            <a:chExt cx="4416" cy="1488"/>
          </a:xfrm>
        </p:grpSpPr>
        <p:sp>
          <p:nvSpPr>
            <p:cNvPr id="45062" name="Rectangle 11"/>
            <p:cNvSpPr>
              <a:spLocks noChangeArrowheads="1"/>
            </p:cNvSpPr>
            <p:nvPr/>
          </p:nvSpPr>
          <p:spPr bwMode="auto">
            <a:xfrm>
              <a:off x="1296" y="1536"/>
              <a:ext cx="1584" cy="1488"/>
            </a:xfrm>
            <a:prstGeom prst="rect">
              <a:avLst/>
            </a:prstGeom>
            <a:solidFill>
              <a:srgbClr val="92D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l" rtl="0" eaLnBrk="0" hangingPunct="0"/>
              <a:endParaRPr lang="ar-SA" altLang="en-US"/>
            </a:p>
          </p:txBody>
        </p:sp>
        <p:sp>
          <p:nvSpPr>
            <p:cNvPr id="45063" name="Rectangle 12"/>
            <p:cNvSpPr>
              <a:spLocks noChangeArrowheads="1"/>
            </p:cNvSpPr>
            <p:nvPr/>
          </p:nvSpPr>
          <p:spPr bwMode="auto">
            <a:xfrm>
              <a:off x="2880" y="1536"/>
              <a:ext cx="1584" cy="1488"/>
            </a:xfrm>
            <a:prstGeom prst="rect">
              <a:avLst/>
            </a:prstGeom>
            <a:solidFill>
              <a:srgbClr val="92D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l" rtl="0" eaLnBrk="0" hangingPunct="0"/>
              <a:endParaRPr lang="ar-SA" altLang="en-US"/>
            </a:p>
          </p:txBody>
        </p:sp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864" y="1728"/>
              <a:ext cx="2880" cy="942"/>
              <a:chOff x="336" y="1728"/>
              <a:chExt cx="2880" cy="942"/>
            </a:xfrm>
          </p:grpSpPr>
          <p:sp>
            <p:nvSpPr>
              <p:cNvPr id="45070" name="Rectangle 5"/>
              <p:cNvSpPr>
                <a:spLocks noChangeArrowheads="1"/>
              </p:cNvSpPr>
              <p:nvPr/>
            </p:nvSpPr>
            <p:spPr bwMode="auto">
              <a:xfrm>
                <a:off x="336" y="1920"/>
                <a:ext cx="2880" cy="7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l" rtl="0" eaLnBrk="0" hangingPunct="0"/>
                <a:r>
                  <a:rPr lang="en-US" altLang="en-US" b="1"/>
                  <a:t>                          I</a:t>
                </a:r>
              </a:p>
              <a:p>
                <a:pPr algn="l" rtl="0" eaLnBrk="0" hangingPunct="0"/>
                <a:r>
                  <a:rPr lang="en-US" altLang="en-US" b="1" baseline="30000"/>
                  <a:t>                    +</a:t>
                </a:r>
                <a:r>
                  <a:rPr lang="en-US" altLang="en-US" b="1"/>
                  <a:t>H</a:t>
                </a:r>
                <a:r>
                  <a:rPr lang="en-US" altLang="en-US" b="1" baseline="-25000"/>
                  <a:t>3</a:t>
                </a:r>
                <a:r>
                  <a:rPr lang="en-US" altLang="en-US" b="1"/>
                  <a:t>N—C </a:t>
                </a:r>
                <a:r>
                  <a:rPr lang="en-US" altLang="en-US" b="1" baseline="-25000">
                    <a:sym typeface="Symbol" pitchFamily="18" charset="2"/>
                  </a:rPr>
                  <a:t></a:t>
                </a:r>
                <a:r>
                  <a:rPr lang="en-US" altLang="en-US" b="1"/>
                  <a:t> — H</a:t>
                </a:r>
              </a:p>
              <a:p>
                <a:pPr algn="l" rtl="0" eaLnBrk="0" hangingPunct="0"/>
                <a:r>
                  <a:rPr lang="en-US" altLang="en-US" b="1"/>
                  <a:t>	            I</a:t>
                </a:r>
              </a:p>
              <a:p>
                <a:pPr algn="l" rtl="0" eaLnBrk="0" hangingPunct="0"/>
                <a:r>
                  <a:rPr lang="en-US" altLang="en-US" b="1"/>
                  <a:t>	           </a:t>
                </a:r>
                <a:r>
                  <a:rPr lang="en-US" altLang="en-US"/>
                  <a:t> </a:t>
                </a:r>
                <a:r>
                  <a:rPr lang="en-US" altLang="en-US" b="1">
                    <a:solidFill>
                      <a:srgbClr val="FF0000"/>
                    </a:solidFill>
                  </a:rPr>
                  <a:t>R</a:t>
                </a:r>
              </a:p>
            </p:txBody>
          </p:sp>
          <p:sp>
            <p:nvSpPr>
              <p:cNvPr id="45071" name="Rectangle 6"/>
              <p:cNvSpPr>
                <a:spLocks noChangeArrowheads="1"/>
              </p:cNvSpPr>
              <p:nvPr/>
            </p:nvSpPr>
            <p:spPr bwMode="auto">
              <a:xfrm>
                <a:off x="1324" y="1728"/>
                <a:ext cx="54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 rtl="0" eaLnBrk="0" hangingPunct="0"/>
                <a:r>
                  <a:rPr lang="en-US" altLang="en-US" b="1"/>
                  <a:t>COOH</a:t>
                </a:r>
              </a:p>
            </p:txBody>
          </p:sp>
        </p:grpSp>
        <p:grpSp>
          <p:nvGrpSpPr>
            <p:cNvPr id="4" name="Group 10"/>
            <p:cNvGrpSpPr>
              <a:grpSpLocks/>
            </p:cNvGrpSpPr>
            <p:nvPr/>
          </p:nvGrpSpPr>
          <p:grpSpPr bwMode="auto">
            <a:xfrm>
              <a:off x="2400" y="1728"/>
              <a:ext cx="2880" cy="942"/>
              <a:chOff x="2400" y="1728"/>
              <a:chExt cx="2880" cy="942"/>
            </a:xfrm>
          </p:grpSpPr>
          <p:sp>
            <p:nvSpPr>
              <p:cNvPr id="45068" name="Rectangle 7"/>
              <p:cNvSpPr>
                <a:spLocks noChangeArrowheads="1"/>
              </p:cNvSpPr>
              <p:nvPr/>
            </p:nvSpPr>
            <p:spPr bwMode="auto">
              <a:xfrm>
                <a:off x="2400" y="1920"/>
                <a:ext cx="2880" cy="7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l" rtl="0" eaLnBrk="0" hangingPunct="0"/>
                <a:r>
                  <a:rPr lang="en-US" altLang="en-US" b="1"/>
                  <a:t>                          I</a:t>
                </a:r>
              </a:p>
              <a:p>
                <a:pPr algn="l" rtl="0" eaLnBrk="0" hangingPunct="0"/>
                <a:r>
                  <a:rPr lang="en-US" altLang="en-US" b="1"/>
                  <a:t>                   H—C </a:t>
                </a:r>
                <a:r>
                  <a:rPr lang="en-US" altLang="en-US" b="1" baseline="-25000">
                    <a:sym typeface="Symbol" pitchFamily="18" charset="2"/>
                  </a:rPr>
                  <a:t></a:t>
                </a:r>
                <a:r>
                  <a:rPr lang="en-US" altLang="en-US" b="1"/>
                  <a:t> —NH</a:t>
                </a:r>
                <a:r>
                  <a:rPr lang="en-US" altLang="en-US" b="1" baseline="30000"/>
                  <a:t>+</a:t>
                </a:r>
                <a:r>
                  <a:rPr lang="en-US" altLang="en-US" b="1" baseline="-25000"/>
                  <a:t>3</a:t>
                </a:r>
              </a:p>
              <a:p>
                <a:pPr algn="l" rtl="0" eaLnBrk="0" hangingPunct="0"/>
                <a:r>
                  <a:rPr lang="en-US" altLang="en-US" b="1"/>
                  <a:t>	            I</a:t>
                </a:r>
              </a:p>
              <a:p>
                <a:pPr algn="l" rtl="0" eaLnBrk="0" hangingPunct="0"/>
                <a:r>
                  <a:rPr lang="en-US" altLang="en-US" b="1"/>
                  <a:t> </a:t>
                </a:r>
                <a:r>
                  <a:rPr lang="en-US" altLang="en-US" b="1">
                    <a:solidFill>
                      <a:srgbClr val="99FF66"/>
                    </a:solidFill>
                  </a:rPr>
                  <a:t>	           </a:t>
                </a:r>
                <a:r>
                  <a:rPr lang="en-US" altLang="en-US">
                    <a:solidFill>
                      <a:srgbClr val="99FF66"/>
                    </a:solidFill>
                  </a:rPr>
                  <a:t> </a:t>
                </a:r>
                <a:r>
                  <a:rPr lang="en-US" altLang="en-US" b="1">
                    <a:solidFill>
                      <a:srgbClr val="FF0000"/>
                    </a:solidFill>
                  </a:rPr>
                  <a:t>R</a:t>
                </a:r>
              </a:p>
            </p:txBody>
          </p:sp>
          <p:sp>
            <p:nvSpPr>
              <p:cNvPr id="45069" name="Rectangle 8"/>
              <p:cNvSpPr>
                <a:spLocks noChangeArrowheads="1"/>
              </p:cNvSpPr>
              <p:nvPr/>
            </p:nvSpPr>
            <p:spPr bwMode="auto">
              <a:xfrm>
                <a:off x="3388" y="1728"/>
                <a:ext cx="54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 rtl="0" eaLnBrk="0" hangingPunct="0"/>
                <a:r>
                  <a:rPr lang="en-US" altLang="en-US" b="1"/>
                  <a:t>COOH</a:t>
                </a:r>
              </a:p>
            </p:txBody>
          </p:sp>
        </p:grpSp>
        <p:sp>
          <p:nvSpPr>
            <p:cNvPr id="45066" name="Text Box 13"/>
            <p:cNvSpPr txBox="1">
              <a:spLocks noChangeArrowheads="1"/>
            </p:cNvSpPr>
            <p:nvPr/>
          </p:nvSpPr>
          <p:spPr bwMode="auto">
            <a:xfrm>
              <a:off x="1728" y="2736"/>
              <a:ext cx="76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 rtl="0" eaLnBrk="0" hangingPunct="0">
                <a:spcBef>
                  <a:spcPct val="50000"/>
                </a:spcBef>
              </a:pPr>
              <a:r>
                <a:rPr lang="en-US" altLang="en-US" b="1"/>
                <a:t>L-Form</a:t>
              </a:r>
            </a:p>
          </p:txBody>
        </p:sp>
        <p:sp>
          <p:nvSpPr>
            <p:cNvPr id="45067" name="Text Box 14"/>
            <p:cNvSpPr txBox="1">
              <a:spLocks noChangeArrowheads="1"/>
            </p:cNvSpPr>
            <p:nvPr/>
          </p:nvSpPr>
          <p:spPr bwMode="auto">
            <a:xfrm>
              <a:off x="3216" y="2736"/>
              <a:ext cx="76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 rtl="0" eaLnBrk="0" hangingPunct="0">
                <a:spcBef>
                  <a:spcPct val="50000"/>
                </a:spcBef>
              </a:pPr>
              <a:r>
                <a:rPr lang="en-US" altLang="en-US" b="1"/>
                <a:t>D-Form</a:t>
              </a:r>
            </a:p>
          </p:txBody>
        </p:sp>
      </p:grpSp>
      <p:sp>
        <p:nvSpPr>
          <p:cNvPr id="45060" name="Text Box 15"/>
          <p:cNvSpPr txBox="1">
            <a:spLocks noChangeArrowheads="1"/>
          </p:cNvSpPr>
          <p:nvPr/>
        </p:nvSpPr>
        <p:spPr bwMode="auto">
          <a:xfrm>
            <a:off x="944563" y="4067175"/>
            <a:ext cx="7254875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 eaLnBrk="0" hangingPunct="0">
              <a:buFontTx/>
              <a:buChar char="•"/>
            </a:pPr>
            <a:r>
              <a:rPr lang="en-US" altLang="en-US" sz="2000" dirty="0">
                <a:latin typeface="Comic Sans MS" pitchFamily="66" charset="0"/>
              </a:rPr>
              <a:t> </a:t>
            </a:r>
            <a:r>
              <a:rPr lang="en-US" altLang="en-US" sz="2000" dirty="0">
                <a:latin typeface="Times New Roman" pitchFamily="18" charset="0"/>
                <a:cs typeface="Times New Roman" pitchFamily="18" charset="0"/>
              </a:rPr>
              <a:t>Amino Acids that have  four different chemical groups can exist in two forms (D and L)</a:t>
            </a:r>
          </a:p>
          <a:p>
            <a:pPr algn="l" rtl="0" eaLnBrk="0" hangingPunct="0">
              <a:buFontTx/>
              <a:buChar char="•"/>
            </a:pPr>
            <a:r>
              <a:rPr lang="en-US" altLang="en-US" sz="2000" dirty="0">
                <a:latin typeface="Times New Roman" pitchFamily="18" charset="0"/>
                <a:cs typeface="Times New Roman" pitchFamily="18" charset="0"/>
              </a:rPr>
              <a:t> What if the R-group is an “H</a:t>
            </a:r>
            <a:r>
              <a:rPr lang="en-US" altLang="en-US" sz="2000" baseline="300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altLang="en-US" sz="2000" dirty="0">
                <a:latin typeface="Times New Roman" pitchFamily="18" charset="0"/>
                <a:cs typeface="Times New Roman" pitchFamily="18" charset="0"/>
              </a:rPr>
              <a:t>”? Is there going to be an L and D form? (</a:t>
            </a:r>
            <a:r>
              <a:rPr lang="en-US" altLang="en-US" sz="2000" dirty="0" err="1">
                <a:latin typeface="Times New Roman" pitchFamily="18" charset="0"/>
                <a:cs typeface="Times New Roman" pitchFamily="18" charset="0"/>
              </a:rPr>
              <a:t>Glycine</a:t>
            </a:r>
            <a:r>
              <a:rPr lang="en-US" altLang="en-US" sz="2000" dirty="0">
                <a:latin typeface="Times New Roman" pitchFamily="18" charset="0"/>
                <a:cs typeface="Times New Roman" pitchFamily="18" charset="0"/>
              </a:rPr>
              <a:t>) No optical activity.</a:t>
            </a:r>
          </a:p>
          <a:p>
            <a:pPr algn="l" rtl="0" eaLnBrk="0" hangingPunct="0">
              <a:buFontTx/>
              <a:buChar char="•"/>
            </a:pPr>
            <a:r>
              <a:rPr lang="en-US" altLang="en-US" sz="2000" dirty="0">
                <a:latin typeface="Times New Roman" pitchFamily="18" charset="0"/>
                <a:cs typeface="Times New Roman" pitchFamily="18" charset="0"/>
              </a:rPr>
              <a:t> In proteins in mammals (all amino acids are in the L-form)</a:t>
            </a:r>
          </a:p>
          <a:p>
            <a:pPr algn="l" rtl="0" eaLnBrk="0" hangingPunct="0">
              <a:buFontTx/>
              <a:buChar char="•"/>
            </a:pPr>
            <a:r>
              <a:rPr lang="en-US" altLang="en-US" sz="2000" dirty="0">
                <a:latin typeface="Times New Roman" pitchFamily="18" charset="0"/>
                <a:cs typeface="Times New Roman" pitchFamily="18" charset="0"/>
              </a:rPr>
              <a:t>Are there any D-from amino acids? Yes, synthetics (antibiotics, in plant and bacterial walls)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2910" y="1071546"/>
            <a:ext cx="7608570" cy="8752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 rtl="0">
              <a:lnSpc>
                <a:spcPct val="100000"/>
              </a:lnSpc>
              <a:spcBef>
                <a:spcPts val="105"/>
              </a:spcBef>
              <a:tabLst>
                <a:tab pos="1466215" algn="l"/>
                <a:tab pos="1905635" algn="l"/>
                <a:tab pos="2591435" algn="l"/>
                <a:tab pos="3863975" algn="l"/>
                <a:tab pos="5002530" algn="l"/>
                <a:tab pos="6457950" algn="l"/>
                <a:tab pos="6850380" algn="l"/>
              </a:tabLst>
            </a:pPr>
            <a:r>
              <a:rPr sz="2800" b="0" dirty="0">
                <a:latin typeface="Times New Roman" pitchFamily="18" charset="0"/>
                <a:cs typeface="Times New Roman" pitchFamily="18" charset="0"/>
              </a:rPr>
              <a:t>Glycine	</a:t>
            </a:r>
            <a:r>
              <a:rPr sz="2800" b="0" spc="-5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sz="2800" b="0" dirty="0">
                <a:latin typeface="Times New Roman" pitchFamily="18" charset="0"/>
                <a:cs typeface="Times New Roman" pitchFamily="18" charset="0"/>
              </a:rPr>
              <a:t>s	not	op</a:t>
            </a:r>
            <a:r>
              <a:rPr sz="2800" b="0" spc="-15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sz="2800" b="0" dirty="0">
                <a:latin typeface="Times New Roman" pitchFamily="18" charset="0"/>
                <a:cs typeface="Times New Roman" pitchFamily="18" charset="0"/>
              </a:rPr>
              <a:t>ical	act</a:t>
            </a:r>
            <a:r>
              <a:rPr sz="2800" b="0" spc="-1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sz="2800" b="0" dirty="0">
                <a:latin typeface="Times New Roman" pitchFamily="18" charset="0"/>
                <a:cs typeface="Times New Roman" pitchFamily="18" charset="0"/>
              </a:rPr>
              <a:t>ve	beca</a:t>
            </a:r>
            <a:r>
              <a:rPr sz="2800" b="0" spc="-15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sz="2800" b="0" dirty="0">
                <a:latin typeface="Times New Roman" pitchFamily="18" charset="0"/>
                <a:cs typeface="Times New Roman" pitchFamily="18" charset="0"/>
              </a:rPr>
              <a:t>se</a:t>
            </a:r>
            <a:r>
              <a:rPr sz="2800" b="0">
                <a:latin typeface="Times New Roman" pitchFamily="18" charset="0"/>
                <a:cs typeface="Times New Roman" pitchFamily="18" charset="0"/>
              </a:rPr>
              <a:t>	</a:t>
            </a:r>
            <a:r>
              <a:rPr sz="2800" b="0" spc="-5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sz="2800" b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b="0" smtClean="0">
                <a:latin typeface="Times New Roman" pitchFamily="18" charset="0"/>
                <a:cs typeface="Times New Roman" pitchFamily="18" charset="0"/>
              </a:rPr>
              <a:t>do</a:t>
            </a:r>
            <a:r>
              <a:rPr sz="2800" b="0" spc="-1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2800" b="0" smtClean="0">
                <a:latin typeface="Times New Roman" pitchFamily="18" charset="0"/>
                <a:cs typeface="Times New Roman" pitchFamily="18" charset="0"/>
              </a:rPr>
              <a:t>s</a:t>
            </a:r>
            <a:endParaRPr sz="2800" b="0" dirty="0">
              <a:latin typeface="Times New Roman" pitchFamily="18" charset="0"/>
              <a:cs typeface="Times New Roman" pitchFamily="18" charset="0"/>
            </a:endParaRPr>
          </a:p>
          <a:p>
            <a:pPr marL="241300" algn="just" rtl="0">
              <a:lnSpc>
                <a:spcPct val="100000"/>
              </a:lnSpc>
            </a:pPr>
            <a:r>
              <a:rPr sz="2800" dirty="0">
                <a:uFill>
                  <a:solidFill>
                    <a:srgbClr val="37A76E"/>
                  </a:solidFill>
                </a:uFill>
                <a:latin typeface="Times New Roman" pitchFamily="18" charset="0"/>
                <a:cs typeface="Times New Roman" pitchFamily="18" charset="0"/>
              </a:rPr>
              <a:t>not contain</a:t>
            </a:r>
            <a:r>
              <a:rPr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b="0" dirty="0">
                <a:latin typeface="Times New Roman" pitchFamily="18" charset="0"/>
                <a:cs typeface="Times New Roman" pitchFamily="18" charset="0"/>
              </a:rPr>
              <a:t>asymmetric carbon</a:t>
            </a:r>
            <a:r>
              <a:rPr sz="2800" b="0" spc="-10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800" b="0" dirty="0">
                <a:latin typeface="Times New Roman" pitchFamily="18" charset="0"/>
                <a:cs typeface="Times New Roman" pitchFamily="18" charset="0"/>
              </a:rPr>
              <a:t>atom.</a:t>
            </a:r>
          </a:p>
        </p:txBody>
      </p:sp>
      <p:sp>
        <p:nvSpPr>
          <p:cNvPr id="3" name="object 3"/>
          <p:cNvSpPr/>
          <p:nvPr/>
        </p:nvSpPr>
        <p:spPr>
          <a:xfrm>
            <a:off x="1000100" y="2786058"/>
            <a:ext cx="6746487" cy="21181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l"/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429684" cy="5357850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ro-RO" sz="2800" b="1" dirty="0" smtClean="0"/>
              <a:t>4- Effect of the medium pH on ionization of amino acids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o-RO" sz="2400" dirty="0" smtClean="0">
                <a:latin typeface="Times New Roman" pitchFamily="18" charset="0"/>
                <a:cs typeface="Times New Roman" pitchFamily="18" charset="0"/>
              </a:rPr>
              <a:t> 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the</a:t>
            </a:r>
            <a:r>
              <a:rPr lang="ro-RO" sz="2400" dirty="0" smtClean="0">
                <a:latin typeface="Times New Roman" pitchFamily="18" charset="0"/>
                <a:cs typeface="Times New Roman" pitchFamily="18" charset="0"/>
              </a:rPr>
              <a:t> acidic medium (pH&lt; 7), all amino acids carry a positive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2400" dirty="0" smtClean="0">
                <a:latin typeface="Times New Roman" pitchFamily="18" charset="0"/>
                <a:cs typeface="Times New Roman" pitchFamily="18" charset="0"/>
              </a:rPr>
              <a:t>charge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o-RO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o-RO" sz="2400" dirty="0" smtClean="0">
                <a:latin typeface="Times New Roman" pitchFamily="18" charset="0"/>
                <a:cs typeface="Times New Roman" pitchFamily="18" charset="0"/>
              </a:rPr>
              <a:t> In basic medium (pH&gt;7) ), all amino acids carry 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nega</a:t>
            </a:r>
            <a:r>
              <a:rPr lang="ro-RO" sz="2400" dirty="0" smtClean="0">
                <a:latin typeface="Times New Roman" pitchFamily="18" charset="0"/>
                <a:cs typeface="Times New Roman" pitchFamily="18" charset="0"/>
              </a:rPr>
              <a:t>tive charge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i="1" dirty="0" smtClean="0"/>
              <a:t/>
            </a:r>
            <a:br>
              <a:rPr lang="en-US" sz="2800" b="1" i="1" dirty="0" smtClean="0"/>
            </a:br>
            <a:endParaRPr lang="ar-IQ" sz="2800" dirty="0"/>
          </a:p>
        </p:txBody>
      </p:sp>
      <p:pic>
        <p:nvPicPr>
          <p:cNvPr id="3" name="Picture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2500306"/>
            <a:ext cx="5353581" cy="1064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57356" y="4429132"/>
            <a:ext cx="5374341" cy="1009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000760" y="2428868"/>
            <a:ext cx="50006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</a:t>
            </a:r>
            <a:endParaRPr lang="ar-IQ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itle 5"/>
          <p:cNvSpPr>
            <a:spLocks noGrp="1"/>
          </p:cNvSpPr>
          <p:nvPr>
            <p:ph type="title" idx="4294967295"/>
          </p:nvPr>
        </p:nvSpPr>
        <p:spPr>
          <a:xfrm>
            <a:off x="914400" y="558800"/>
            <a:ext cx="7175500" cy="1143000"/>
          </a:xfrm>
        </p:spPr>
        <p:txBody>
          <a:bodyPr>
            <a:normAutofit/>
          </a:bodyPr>
          <a:lstStyle/>
          <a:p>
            <a:pPr marL="54864" eaLnBrk="1" fontAlgn="auto" hangingPunct="1">
              <a:spcAft>
                <a:spcPts val="0"/>
              </a:spcAft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Peptides and polypeptides</a:t>
            </a:r>
            <a:r>
              <a:rPr lang="en-US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   </a:t>
            </a:r>
          </a:p>
        </p:txBody>
      </p:sp>
      <p:sp>
        <p:nvSpPr>
          <p:cNvPr id="10244" name="Content Placeholder 6"/>
          <p:cNvSpPr>
            <a:spLocks noGrp="1"/>
          </p:cNvSpPr>
          <p:nvPr>
            <p:ph idx="4294967295"/>
          </p:nvPr>
        </p:nvSpPr>
        <p:spPr>
          <a:xfrm>
            <a:off x="428596" y="1643050"/>
            <a:ext cx="8358246" cy="4525963"/>
          </a:xfrm>
        </p:spPr>
        <p:txBody>
          <a:bodyPr>
            <a:normAutofit/>
          </a:bodyPr>
          <a:lstStyle/>
          <a:p>
            <a:pPr algn="just" rtl="0">
              <a:buNone/>
              <a:defRPr/>
            </a:pPr>
            <a:r>
              <a:rPr lang="ro-RO" sz="2400" dirty="0" smtClean="0">
                <a:latin typeface="Times New Roman" pitchFamily="18" charset="0"/>
                <a:cs typeface="Times New Roman" pitchFamily="18" charset="0"/>
              </a:rPr>
              <a:t>Peptide is defined as a linear chain that is composed of amino acid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o-RO" sz="2400" dirty="0" smtClean="0">
                <a:latin typeface="Times New Roman" pitchFamily="18" charset="0"/>
                <a:cs typeface="Times New Roman" pitchFamily="18" charset="0"/>
              </a:rPr>
              <a:t> residues linked through peptide bonds.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None/>
              <a:defRPr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Peptide bond formation:</a:t>
            </a:r>
          </a:p>
          <a:p>
            <a:pPr marL="908050" lvl="1" indent="-514350" algn="l" rtl="0" eaLnBrk="1" hangingPunct="1">
              <a:buNone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Alpha carboxyl group of one amino acid reacts with alpha amino group of another amino acid. Protein are made by polymerization of amino acids through peptide bonds.</a:t>
            </a:r>
          </a:p>
          <a:p>
            <a:pPr marL="393700" lvl="1" indent="0" algn="l" rtl="0" eaLnBrk="1" hangingPunct="1">
              <a:buFont typeface="Wingdings 2" pitchFamily="18" charset="2"/>
              <a:buNone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</a:t>
            </a:r>
          </a:p>
          <a:p>
            <a:pPr lvl="1" algn="l" rtl="0" eaLnBrk="1" hangingPunct="1">
              <a:defRPr/>
            </a:pPr>
            <a:endParaRPr lang="en-US" b="1" dirty="0" smtClean="0">
              <a:solidFill>
                <a:srgbClr val="FF0000"/>
              </a:solidFill>
            </a:endParaRPr>
          </a:p>
          <a:p>
            <a:pPr lvl="1" algn="l" rtl="0" eaLnBrk="1" hangingPunct="1">
              <a:buNone/>
              <a:defRPr/>
            </a:pPr>
            <a:endParaRPr lang="en-US" dirty="0" smtClean="0"/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4000504"/>
            <a:ext cx="4643438" cy="15081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9" y="4214818"/>
            <a:ext cx="4357718" cy="1128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6"/>
          <p:cNvSpPr txBox="1">
            <a:spLocks/>
          </p:cNvSpPr>
          <p:nvPr/>
        </p:nvSpPr>
        <p:spPr>
          <a:xfrm>
            <a:off x="357158" y="571480"/>
            <a:ext cx="857256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algn="l" rtl="0"/>
            <a:r>
              <a:rPr lang="ro-RO" sz="2400" b="1" dirty="0" smtClean="0"/>
              <a:t>Nomenclature for peptides and polypeptides</a:t>
            </a:r>
            <a:r>
              <a:rPr lang="en-US" sz="2400" b="1" dirty="0" smtClean="0"/>
              <a:t>:</a:t>
            </a:r>
          </a:p>
          <a:p>
            <a:pPr algn="l" rtl="0"/>
            <a:r>
              <a:rPr lang="ro-RO" sz="2400" dirty="0" smtClean="0"/>
              <a:t>The name of a peptide is composed of the names of constituent amino acids</a:t>
            </a:r>
            <a:r>
              <a:rPr lang="en-US" sz="2400" dirty="0" smtClean="0"/>
              <a:t> in it. For examples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93700" marR="0" lvl="1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</a:t>
            </a:r>
          </a:p>
          <a:p>
            <a:pPr marL="393700" marR="0" lvl="1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1. Two amino acids ………… 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dipeptide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93700" marR="0" lvl="1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2. three amino acids ………. 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tripeptide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93700" marR="0" lvl="1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3. four amino acid…………… 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tetrapeptide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93700" marR="0" lvl="1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4. A few amino acids……….. 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oligopeptide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  <a:p>
            <a:pPr marL="393700" marR="0" lvl="1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5. combination of 10 to 50 amino acids……. polypeptide.</a:t>
            </a:r>
          </a:p>
          <a:p>
            <a:pPr marL="393700" marR="0" lvl="1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6.polypeptide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more than 50 amino acids………..  protein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621</Words>
  <Application>Microsoft Office PowerPoint</Application>
  <PresentationFormat>On-screen Show (4:3)</PresentationFormat>
  <Paragraphs>108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 1- Amphoterism (Acid-Base Properties)</vt:lpstr>
      <vt:lpstr>2-Zwitter ion or Dipolar ion formation</vt:lpstr>
      <vt:lpstr>Zwitter ion</vt:lpstr>
      <vt:lpstr>Slide 4</vt:lpstr>
      <vt:lpstr>L and D Forms of Amino Acids</vt:lpstr>
      <vt:lpstr>Glycine is not optical active because it does not contain asymmetric carbon atom.</vt:lpstr>
      <vt:lpstr> 4- Effect of the medium pH on ionization of amino acids  - In the acidic medium (pH&lt; 7), all amino acids carry a positive charge     - In basic medium (pH&gt;7) ), all amino acids carry a negative charge   </vt:lpstr>
      <vt:lpstr>Peptides and polypeptides    </vt:lpstr>
      <vt:lpstr>Slide 9</vt:lpstr>
      <vt:lpstr>Amino Acids and Peptide Bonds</vt:lpstr>
      <vt:lpstr>Formation of Peptide Bond</vt:lpstr>
      <vt:lpstr>Slide 12</vt:lpstr>
      <vt:lpstr>Numbering of Amino acids in protein</vt:lpstr>
      <vt:lpstr>Peptides/Check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Physical properties of the Amino Acids</dc:title>
  <dc:creator>مركز المدار</dc:creator>
  <cp:lastModifiedBy>مركز المدار</cp:lastModifiedBy>
  <cp:revision>43</cp:revision>
  <dcterms:created xsi:type="dcterms:W3CDTF">2019-03-03T06:41:31Z</dcterms:created>
  <dcterms:modified xsi:type="dcterms:W3CDTF">2019-03-21T12:54:08Z</dcterms:modified>
</cp:coreProperties>
</file>